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1"/>
  </p:sldMasterIdLst>
  <p:notesMasterIdLst>
    <p:notesMasterId r:id="rId49"/>
  </p:notesMasterIdLst>
  <p:handoutMasterIdLst>
    <p:handoutMasterId r:id="rId50"/>
  </p:handoutMasterIdLst>
  <p:sldIdLst>
    <p:sldId id="300" r:id="rId2"/>
    <p:sldId id="279" r:id="rId3"/>
    <p:sldId id="303" r:id="rId4"/>
    <p:sldId id="348" r:id="rId5"/>
    <p:sldId id="359" r:id="rId6"/>
    <p:sldId id="352" r:id="rId7"/>
    <p:sldId id="364" r:id="rId8"/>
    <p:sldId id="349" r:id="rId9"/>
    <p:sldId id="335" r:id="rId10"/>
    <p:sldId id="281" r:id="rId11"/>
    <p:sldId id="350" r:id="rId12"/>
    <p:sldId id="269" r:id="rId13"/>
    <p:sldId id="271" r:id="rId14"/>
    <p:sldId id="273" r:id="rId15"/>
    <p:sldId id="367" r:id="rId16"/>
    <p:sldId id="363" r:id="rId17"/>
    <p:sldId id="360" r:id="rId18"/>
    <p:sldId id="361" r:id="rId19"/>
    <p:sldId id="362" r:id="rId20"/>
    <p:sldId id="371" r:id="rId21"/>
    <p:sldId id="324" r:id="rId22"/>
    <p:sldId id="369" r:id="rId23"/>
    <p:sldId id="370" r:id="rId24"/>
    <p:sldId id="263" r:id="rId25"/>
    <p:sldId id="354" r:id="rId26"/>
    <p:sldId id="365" r:id="rId27"/>
    <p:sldId id="347" r:id="rId28"/>
    <p:sldId id="355" r:id="rId29"/>
    <p:sldId id="356" r:id="rId30"/>
    <p:sldId id="357" r:id="rId31"/>
    <p:sldId id="315" r:id="rId32"/>
    <p:sldId id="316" r:id="rId33"/>
    <p:sldId id="333" r:id="rId34"/>
    <p:sldId id="341" r:id="rId35"/>
    <p:sldId id="372" r:id="rId36"/>
    <p:sldId id="319" r:id="rId37"/>
    <p:sldId id="337" r:id="rId38"/>
    <p:sldId id="336" r:id="rId39"/>
    <p:sldId id="373" r:id="rId40"/>
    <p:sldId id="318" r:id="rId41"/>
    <p:sldId id="317" r:id="rId42"/>
    <p:sldId id="366" r:id="rId43"/>
    <p:sldId id="374" r:id="rId44"/>
    <p:sldId id="322" r:id="rId45"/>
    <p:sldId id="323" r:id="rId46"/>
    <p:sldId id="330" r:id="rId47"/>
    <p:sldId id="344" r:id="rId48"/>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9299" autoAdjust="0"/>
    <p:restoredTop sz="79070" autoAdjust="0"/>
  </p:normalViewPr>
  <p:slideViewPr>
    <p:cSldViewPr>
      <p:cViewPr varScale="1">
        <p:scale>
          <a:sx n="87" d="100"/>
          <a:sy n="87" d="100"/>
        </p:scale>
        <p:origin x="184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195" tIns="45596" rIns="91195" bIns="45596"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5651" name="Rectangle 3"/>
          <p:cNvSpPr>
            <a:spLocks noGrp="1" noChangeArrowheads="1"/>
          </p:cNvSpPr>
          <p:nvPr>
            <p:ph type="dt" sz="quarter" idx="1"/>
          </p:nvPr>
        </p:nvSpPr>
        <p:spPr bwMode="auto">
          <a:xfrm>
            <a:off x="3956052" y="0"/>
            <a:ext cx="3027363" cy="465138"/>
          </a:xfrm>
          <a:prstGeom prst="rect">
            <a:avLst/>
          </a:prstGeom>
          <a:noFill/>
          <a:ln w="9525">
            <a:noFill/>
            <a:miter lim="800000"/>
            <a:headEnd/>
            <a:tailEnd/>
          </a:ln>
          <a:effectLst/>
        </p:spPr>
        <p:txBody>
          <a:bodyPr vert="horz" wrap="square" lIns="91195" tIns="45596" rIns="91195" bIns="45596"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155652" name="Rectangle 4"/>
          <p:cNvSpPr>
            <a:spLocks noGrp="1" noChangeArrowheads="1"/>
          </p:cNvSpPr>
          <p:nvPr>
            <p:ph type="ftr" sz="quarter" idx="2"/>
          </p:nvPr>
        </p:nvSpPr>
        <p:spPr bwMode="auto">
          <a:xfrm>
            <a:off x="0" y="8816975"/>
            <a:ext cx="3027363" cy="465138"/>
          </a:xfrm>
          <a:prstGeom prst="rect">
            <a:avLst/>
          </a:prstGeom>
          <a:noFill/>
          <a:ln w="9525">
            <a:noFill/>
            <a:miter lim="800000"/>
            <a:headEnd/>
            <a:tailEnd/>
          </a:ln>
          <a:effectLst/>
        </p:spPr>
        <p:txBody>
          <a:bodyPr vert="horz" wrap="square" lIns="91195" tIns="45596" rIns="91195" bIns="45596"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5653" name="Rectangle 5"/>
          <p:cNvSpPr>
            <a:spLocks noGrp="1" noChangeArrowheads="1"/>
          </p:cNvSpPr>
          <p:nvPr>
            <p:ph type="sldNum" sz="quarter" idx="3"/>
          </p:nvPr>
        </p:nvSpPr>
        <p:spPr bwMode="auto">
          <a:xfrm>
            <a:off x="3956052" y="8816975"/>
            <a:ext cx="3027363" cy="465138"/>
          </a:xfrm>
          <a:prstGeom prst="rect">
            <a:avLst/>
          </a:prstGeom>
          <a:noFill/>
          <a:ln w="9525">
            <a:noFill/>
            <a:miter lim="800000"/>
            <a:headEnd/>
            <a:tailEnd/>
          </a:ln>
          <a:effectLst/>
        </p:spPr>
        <p:txBody>
          <a:bodyPr vert="horz" wrap="square" lIns="91195" tIns="45596" rIns="91195" bIns="45596" numCol="1" anchor="b" anchorCtr="0" compatLnSpc="1">
            <a:prstTxWarp prst="textNoShape">
              <a:avLst/>
            </a:prstTxWarp>
          </a:bodyPr>
          <a:lstStyle>
            <a:lvl1pPr algn="r" eaLnBrk="1" hangingPunct="1">
              <a:defRPr sz="1200" b="0">
                <a:latin typeface="Arial" charset="0"/>
              </a:defRPr>
            </a:lvl1pPr>
          </a:lstStyle>
          <a:p>
            <a:fld id="{6C434487-69A6-4A68-B49D-66C5E2F257D6}" type="slidenum">
              <a:rPr lang="en-US" altLang="en-US"/>
              <a:pPr/>
              <a:t>‹#›</a:t>
            </a:fld>
            <a:endParaRPr lang="en-US" altLang="en-US"/>
          </a:p>
        </p:txBody>
      </p:sp>
    </p:spTree>
    <p:extLst>
      <p:ext uri="{BB962C8B-B14F-4D97-AF65-F5344CB8AC3E}">
        <p14:creationId xmlns:p14="http://schemas.microsoft.com/office/powerpoint/2010/main" val="311598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2925" tIns="46463" rIns="92925" bIns="46463" numCol="1" anchor="t" anchorCtr="0" compatLnSpc="1">
            <a:prstTxWarp prst="textNoShape">
              <a:avLst/>
            </a:prstTxWarp>
          </a:bodyPr>
          <a:lstStyle>
            <a:lvl1pPr defTabSz="929350" eaLnBrk="1" hangingPunct="1">
              <a:defRPr sz="1200" b="0">
                <a:latin typeface="Arial" charset="0"/>
                <a:cs typeface="+mn-cs"/>
              </a:defRPr>
            </a:lvl1pPr>
          </a:lstStyle>
          <a:p>
            <a:pPr>
              <a:defRPr/>
            </a:pPr>
            <a:endParaRPr lang="en-US"/>
          </a:p>
        </p:txBody>
      </p:sp>
      <p:sp>
        <p:nvSpPr>
          <p:cNvPr id="59395" name="Rectangle 3"/>
          <p:cNvSpPr>
            <a:spLocks noGrp="1" noChangeArrowheads="1"/>
          </p:cNvSpPr>
          <p:nvPr>
            <p:ph type="dt" idx="1"/>
          </p:nvPr>
        </p:nvSpPr>
        <p:spPr bwMode="auto">
          <a:xfrm>
            <a:off x="3956052" y="0"/>
            <a:ext cx="3027363" cy="465138"/>
          </a:xfrm>
          <a:prstGeom prst="rect">
            <a:avLst/>
          </a:prstGeom>
          <a:noFill/>
          <a:ln w="9525">
            <a:noFill/>
            <a:miter lim="800000"/>
            <a:headEnd/>
            <a:tailEnd/>
          </a:ln>
          <a:effectLst/>
        </p:spPr>
        <p:txBody>
          <a:bodyPr vert="horz" wrap="square" lIns="92925" tIns="46463" rIns="92925" bIns="46463" numCol="1" anchor="t" anchorCtr="0" compatLnSpc="1">
            <a:prstTxWarp prst="textNoShape">
              <a:avLst/>
            </a:prstTxWarp>
          </a:bodyPr>
          <a:lstStyle>
            <a:lvl1pPr algn="r" defTabSz="929350" eaLnBrk="1" hangingPunct="1">
              <a:defRPr sz="1200" b="0">
                <a:latin typeface="Arial" charset="0"/>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98500" y="4410075"/>
            <a:ext cx="5588000" cy="4178300"/>
          </a:xfrm>
          <a:prstGeom prst="rect">
            <a:avLst/>
          </a:prstGeom>
          <a:noFill/>
          <a:ln w="9525">
            <a:noFill/>
            <a:miter lim="800000"/>
            <a:headEnd/>
            <a:tailEnd/>
          </a:ln>
          <a:effectLst/>
        </p:spPr>
        <p:txBody>
          <a:bodyPr vert="horz" wrap="square" lIns="92925" tIns="46463" rIns="92925" bIns="464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16975"/>
            <a:ext cx="3027363" cy="465138"/>
          </a:xfrm>
          <a:prstGeom prst="rect">
            <a:avLst/>
          </a:prstGeom>
          <a:noFill/>
          <a:ln w="9525">
            <a:noFill/>
            <a:miter lim="800000"/>
            <a:headEnd/>
            <a:tailEnd/>
          </a:ln>
          <a:effectLst/>
        </p:spPr>
        <p:txBody>
          <a:bodyPr vert="horz" wrap="square" lIns="92925" tIns="46463" rIns="92925" bIns="46463" numCol="1" anchor="b" anchorCtr="0" compatLnSpc="1">
            <a:prstTxWarp prst="textNoShape">
              <a:avLst/>
            </a:prstTxWarp>
          </a:bodyPr>
          <a:lstStyle>
            <a:lvl1pPr defTabSz="929350" eaLnBrk="1" hangingPunct="1">
              <a:defRPr sz="1200" b="0">
                <a:latin typeface="Arial" charset="0"/>
                <a:cs typeface="+mn-cs"/>
              </a:defRPr>
            </a:lvl1pPr>
          </a:lstStyle>
          <a:p>
            <a:pPr>
              <a:defRPr/>
            </a:pPr>
            <a:endParaRPr lang="en-US"/>
          </a:p>
        </p:txBody>
      </p:sp>
      <p:sp>
        <p:nvSpPr>
          <p:cNvPr id="59399" name="Rectangle 7"/>
          <p:cNvSpPr>
            <a:spLocks noGrp="1" noChangeArrowheads="1"/>
          </p:cNvSpPr>
          <p:nvPr>
            <p:ph type="sldNum" sz="quarter" idx="5"/>
          </p:nvPr>
        </p:nvSpPr>
        <p:spPr bwMode="auto">
          <a:xfrm>
            <a:off x="3956052" y="8816975"/>
            <a:ext cx="3027363" cy="465138"/>
          </a:xfrm>
          <a:prstGeom prst="rect">
            <a:avLst/>
          </a:prstGeom>
          <a:noFill/>
          <a:ln w="9525">
            <a:noFill/>
            <a:miter lim="800000"/>
            <a:headEnd/>
            <a:tailEnd/>
          </a:ln>
          <a:effectLst/>
        </p:spPr>
        <p:txBody>
          <a:bodyPr vert="horz" wrap="square" lIns="92925" tIns="46463" rIns="92925" bIns="46463" numCol="1" anchor="b" anchorCtr="0" compatLnSpc="1">
            <a:prstTxWarp prst="textNoShape">
              <a:avLst/>
            </a:prstTxWarp>
          </a:bodyPr>
          <a:lstStyle>
            <a:lvl1pPr algn="r" defTabSz="926904" eaLnBrk="1" hangingPunct="1">
              <a:defRPr sz="1200" b="0">
                <a:latin typeface="Arial" charset="0"/>
              </a:defRPr>
            </a:lvl1pPr>
          </a:lstStyle>
          <a:p>
            <a:fld id="{71DB6CAA-FB33-4D5D-A4C2-A0B2D48DF0C7}" type="slidenum">
              <a:rPr lang="en-US" altLang="en-US"/>
              <a:pPr/>
              <a:t>‹#›</a:t>
            </a:fld>
            <a:endParaRPr lang="en-US" altLang="en-US"/>
          </a:p>
        </p:txBody>
      </p:sp>
    </p:spTree>
    <p:extLst>
      <p:ext uri="{BB962C8B-B14F-4D97-AF65-F5344CB8AC3E}">
        <p14:creationId xmlns:p14="http://schemas.microsoft.com/office/powerpoint/2010/main" val="1159429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6D95D415-1E22-4992-AC6B-3A9F17869DD2}" type="slidenum">
              <a:rPr lang="en-US" altLang="en-US"/>
              <a:pPr>
                <a:spcBef>
                  <a:spcPct val="0"/>
                </a:spcBef>
              </a:pPr>
              <a:t>1</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Hello… welcome to our virtual Total Joint Class. In this presentation we are going to briefly walk you through the Total Joint Replacement process from pre-op through post-op. If</a:t>
            </a:r>
            <a:r>
              <a:rPr lang="en-US" altLang="en-US" baseline="0" dirty="0" smtClean="0"/>
              <a:t> at the end of this presentation you have any questions please call the Ortho Clinical Supervisor, Jennifer Carpenter at (802)251-8643. Enjoy!</a:t>
            </a:r>
            <a:endParaRPr lang="en-US" altLang="en-US" dirty="0" smtClean="0"/>
          </a:p>
        </p:txBody>
      </p:sp>
    </p:spTree>
    <p:extLst>
      <p:ext uri="{BB962C8B-B14F-4D97-AF65-F5344CB8AC3E}">
        <p14:creationId xmlns:p14="http://schemas.microsoft.com/office/powerpoint/2010/main" val="34468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002E4DB2-EA33-47A4-B382-DEA74236A131}" type="slidenum">
              <a:rPr lang="en-US" altLang="en-US"/>
              <a:pPr>
                <a:spcBef>
                  <a:spcPct val="0"/>
                </a:spcBef>
              </a:pPr>
              <a:t>10</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On the morning of surgery you will enter through the main entrance of the hospital.</a:t>
            </a:r>
            <a:r>
              <a:rPr lang="en-US" altLang="en-US" baseline="0" dirty="0" smtClean="0"/>
              <a:t> You will be screened upon entry and will then need to proceed to registration. Once registered you will be directed to the 2</a:t>
            </a:r>
            <a:r>
              <a:rPr lang="en-US" altLang="en-US" baseline="30000" dirty="0" smtClean="0"/>
              <a:t>nd</a:t>
            </a:r>
            <a:r>
              <a:rPr lang="en-US" altLang="en-US" baseline="0" dirty="0" smtClean="0"/>
              <a:t> floor, our surgical floor. The rooms on 2</a:t>
            </a:r>
            <a:r>
              <a:rPr lang="en-US" altLang="en-US" baseline="30000" dirty="0" smtClean="0"/>
              <a:t>nd</a:t>
            </a:r>
            <a:r>
              <a:rPr lang="en-US" altLang="en-US" baseline="0" dirty="0" smtClean="0"/>
              <a:t> are all private with their own bathroom and shower. You will be able to put your personal belongings away before beginning the admission routine with the 2</a:t>
            </a:r>
            <a:r>
              <a:rPr lang="en-US" altLang="en-US" baseline="30000" dirty="0" smtClean="0"/>
              <a:t>nd</a:t>
            </a:r>
            <a:r>
              <a:rPr lang="en-US" altLang="en-US" baseline="0" dirty="0" smtClean="0"/>
              <a:t> floor staff. You will be asked to change into a lovely hospital gown and given grip socks. You will be asked to share your name and date of birth, allergies will be checked and your home medications will be checked including when you last took each one. An IV will be started and you will be given some oral medications that have been ordered by your surgeon and anesthesiologist. </a:t>
            </a:r>
            <a:endParaRPr lang="en-US" altLang="en-US" dirty="0" smtClean="0"/>
          </a:p>
        </p:txBody>
      </p:sp>
    </p:spTree>
    <p:extLst>
      <p:ext uri="{BB962C8B-B14F-4D97-AF65-F5344CB8AC3E}">
        <p14:creationId xmlns:p14="http://schemas.microsoft.com/office/powerpoint/2010/main" val="3115154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are ready for surgery you will be transported in your hospital bed down to the post-anesthesia care unit (PACU). While in the PACU awaiting your surgery you will again meet with your surgeon, they will be able to answer any additional questions that you have and will be marking your surgical site. You will also meet with your anesthesiologist to discuss the planned anesthesia, have questions answered, and sign consent for anesthesia. </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11</a:t>
            </a:fld>
            <a:endParaRPr lang="en-US" altLang="en-US"/>
          </a:p>
        </p:txBody>
      </p:sp>
    </p:spTree>
    <p:extLst>
      <p:ext uri="{BB962C8B-B14F-4D97-AF65-F5344CB8AC3E}">
        <p14:creationId xmlns:p14="http://schemas.microsoft.com/office/powerpoint/2010/main" val="142941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E916904E-699A-4477-8736-A321EFAF7753}" type="slidenum">
              <a:rPr lang="en-US" altLang="en-US"/>
              <a:pPr>
                <a:spcBef>
                  <a:spcPct val="0"/>
                </a:spcBef>
              </a:pPr>
              <a:t>12</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All patients will receive some local anesthesia with sedation to help you relax.</a:t>
            </a:r>
            <a:r>
              <a:rPr lang="en-US" altLang="en-US" baseline="0" dirty="0" smtClean="0"/>
              <a:t> Total shoulder patients will be done under general anesthesia – this means you will have a breathing tube, you will be kept completely unconscious and pain-free during the entire procedure. Shoulder patients will be given a peripheral nerve block in addition to the general anesthesia. This is an injection of anesthetic around a specific nerve or group of nerves, done for post-operative pain control. Total and partial knee and total hip patients will be given spinal anesthesia – this is an injection of anesthetic near, but not into, the spinal cord and the nerves that connect it, it blocks pain from the waist down. Total and partial knee patients will also be given a peripheral nerve block. Much like the peripheral nerve block for the shoulder it is an injection of anesthetic around a specific nerve or group of nerves and is done for post-operative pain control. </a:t>
            </a:r>
          </a:p>
          <a:p>
            <a:pPr eaLnBrk="1" hangingPunct="1"/>
            <a:endParaRPr lang="en-US" altLang="en-US" baseline="0" dirty="0" smtClean="0"/>
          </a:p>
          <a:p>
            <a:pPr eaLnBrk="1" hangingPunct="1"/>
            <a:r>
              <a:rPr lang="en-US" altLang="en-US" baseline="0" dirty="0" smtClean="0"/>
              <a:t>Although your anesthesiologist already has an idea in mind for how to proceed safely with your anesthesia and surgery, it is always a conversation and if you have any questions or concerns they will be heard. </a:t>
            </a:r>
            <a:endParaRPr lang="en-US" altLang="en-US" dirty="0" smtClean="0"/>
          </a:p>
        </p:txBody>
      </p:sp>
    </p:spTree>
    <p:extLst>
      <p:ext uri="{BB962C8B-B14F-4D97-AF65-F5344CB8AC3E}">
        <p14:creationId xmlns:p14="http://schemas.microsoft.com/office/powerpoint/2010/main" val="596510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B94D759E-0E34-4FD9-AC60-570C2042EDC7}" type="slidenum">
              <a:rPr lang="en-US" altLang="en-US"/>
              <a:pPr>
                <a:spcBef>
                  <a:spcPct val="0"/>
                </a:spcBef>
              </a:pPr>
              <a:t>13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Once fully prepared for surgery you will be transported to the operating room in your hospital bed. You will be assisted onto the OR</a:t>
            </a:r>
            <a:r>
              <a:rPr lang="en-US" altLang="en-US" baseline="0" dirty="0" smtClean="0"/>
              <a:t> bed and made comfortable prior to your spinal placement. It is quite cold in the Operating Room, we will make sure to place nice warm blankets on you once positioned properly. You will be greeted in the Operating Room by the Surgical Assist, dressed here in the blue “Space Suit”, and all other members of your surgical team. </a:t>
            </a:r>
          </a:p>
          <a:p>
            <a:pPr eaLnBrk="1" hangingPunct="1"/>
            <a:endParaRPr lang="en-US" altLang="en-US" baseline="0" dirty="0" smtClean="0"/>
          </a:p>
          <a:p>
            <a:pPr eaLnBrk="1" hangingPunct="1"/>
            <a:r>
              <a:rPr lang="en-US" altLang="en-US" baseline="0" dirty="0" smtClean="0"/>
              <a:t>Surgery time for:</a:t>
            </a:r>
          </a:p>
          <a:p>
            <a:pPr eaLnBrk="1" hangingPunct="1"/>
            <a:r>
              <a:rPr lang="en-US" altLang="en-US" baseline="0" dirty="0" smtClean="0"/>
              <a:t>Total Shoulders is approximately 1 ½ -2 hours</a:t>
            </a:r>
          </a:p>
          <a:p>
            <a:pPr defTabSz="912109" eaLnBrk="1" hangingPunct="1">
              <a:defRPr/>
            </a:pPr>
            <a:r>
              <a:rPr lang="en-US" altLang="en-US" baseline="0" dirty="0" smtClean="0"/>
              <a:t>Total Hips approximately  1 ½ -2 hours</a:t>
            </a:r>
          </a:p>
          <a:p>
            <a:pPr eaLnBrk="1" hangingPunct="1"/>
            <a:r>
              <a:rPr lang="en-US" altLang="en-US" baseline="0" dirty="0" smtClean="0"/>
              <a:t>Total and Partial Knees is approximately 1 – 1 ½ hours</a:t>
            </a:r>
          </a:p>
          <a:p>
            <a:pPr eaLnBrk="1" hangingPunct="1"/>
            <a:endParaRPr lang="en-US" altLang="en-US" dirty="0" smtClean="0"/>
          </a:p>
        </p:txBody>
      </p:sp>
    </p:spTree>
    <p:extLst>
      <p:ext uri="{BB962C8B-B14F-4D97-AF65-F5344CB8AC3E}">
        <p14:creationId xmlns:p14="http://schemas.microsoft.com/office/powerpoint/2010/main" val="352549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F92E0FEC-3B6A-44A4-BF54-9458A296F9F3}" type="slidenum">
              <a:rPr lang="en-US" altLang="en-US"/>
              <a:pPr>
                <a:spcBef>
                  <a:spcPct val="0"/>
                </a:spcBef>
              </a:pPr>
              <a:t>14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After your surgery you will be carefully moved back into your hospital bed by your Operating Room</a:t>
            </a:r>
            <a:r>
              <a:rPr lang="en-US" altLang="en-US" baseline="0" dirty="0" smtClean="0"/>
              <a:t> team and transported back to the Post Anesthesia Care Unit (PACU). As you are waking up you will notice that you have many devices connected to you helping the team to provide good care. You will likely have Oxygen in your nose, Sequential Compression Devices (SCDs) on your lower legs gently squeezing your calves to decrease your risk of developing a blood clot, a blood pressure cuff and finger pulse oximeter, and IV fluids connected keeping you hydrated. </a:t>
            </a:r>
            <a:endParaRPr lang="en-US" altLang="en-US" dirty="0" smtClean="0"/>
          </a:p>
        </p:txBody>
      </p:sp>
    </p:spTree>
    <p:extLst>
      <p:ext uri="{BB962C8B-B14F-4D97-AF65-F5344CB8AC3E}">
        <p14:creationId xmlns:p14="http://schemas.microsoft.com/office/powerpoint/2010/main" val="2115935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stable</a:t>
            </a:r>
            <a:r>
              <a:rPr lang="en-US" baseline="0" dirty="0" smtClean="0"/>
              <a:t> you will be transferred in your hospital bed up to the post-op surgical floor for the remainder of your stay. Once back in your room you will again be connected to a machine for frequent vital signs monitoring and to an IV pump to give you fluids. You will be given a call bell and instructions on how to use it, please call for any and all assistance that you need. </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15</a:t>
            </a:fld>
            <a:endParaRPr lang="en-US" altLang="en-US"/>
          </a:p>
        </p:txBody>
      </p:sp>
    </p:spTree>
    <p:extLst>
      <p:ext uri="{BB962C8B-B14F-4D97-AF65-F5344CB8AC3E}">
        <p14:creationId xmlns:p14="http://schemas.microsoft.com/office/powerpoint/2010/main" val="308227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few slides we will discuss many of the things that we do to prevent possible complications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16</a:t>
            </a:fld>
            <a:endParaRPr lang="en-US" altLang="en-US"/>
          </a:p>
        </p:txBody>
      </p:sp>
    </p:spTree>
    <p:extLst>
      <p:ext uri="{BB962C8B-B14F-4D97-AF65-F5344CB8AC3E}">
        <p14:creationId xmlns:p14="http://schemas.microsoft.com/office/powerpoint/2010/main" val="408114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Nurses will be using a 0-10 pain scale to monitor and treat your pain. Again, 0 is no pain at all and 10 is the worst pain imaginable. Pain is very subjective and variable for each individual, you and your care team will develop a way to monitor and treat your pain effectively. </a:t>
            </a:r>
          </a:p>
          <a:p>
            <a:r>
              <a:rPr lang="en-US" baseline="0" dirty="0" smtClean="0"/>
              <a:t>Pain is managed in a variety of ways including, medication, nerve blocks, ice and movement.</a:t>
            </a:r>
          </a:p>
          <a:p>
            <a:endParaRPr lang="en-US" baseline="0" dirty="0" smtClean="0"/>
          </a:p>
          <a:p>
            <a:r>
              <a:rPr lang="en-US" baseline="0" dirty="0" smtClean="0"/>
              <a:t>Most often the pain can be adequately managed with by mouth pain medications, but IV medications are available and used if needed. You will be treated with a combination of Non-narcotic and Narcotic pain medications.</a:t>
            </a:r>
          </a:p>
          <a:p>
            <a:r>
              <a:rPr lang="en-US" baseline="0" dirty="0" smtClean="0"/>
              <a:t>Shoulder and knee patients will benefit from the peripheral nerve blocks that were placed prior to surgery, as the blocks wear off medications will be given as needed. </a:t>
            </a:r>
          </a:p>
          <a:p>
            <a:r>
              <a:rPr lang="en-US" baseline="0" dirty="0" smtClean="0"/>
              <a:t>Ice will be used liberally to decrease pain and inflammation. When you go home it is very important to continue using ice often, it will be beneficial for weeks after having your joint replaced.</a:t>
            </a:r>
            <a:r>
              <a:rPr lang="en-US" baseline="0" dirty="0"/>
              <a:t> </a:t>
            </a:r>
            <a:endParaRPr lang="en-US" baseline="0" dirty="0" smtClean="0"/>
          </a:p>
          <a:p>
            <a:r>
              <a:rPr lang="en-US" baseline="0" dirty="0" smtClean="0"/>
              <a:t>Moving your replaced joint often will help decrease pain and improve circulation. We recommend that you perform active range of motion and/or ambulate at least once every hour while you are awake. When you are here in the hospital we will teach you exercises that are appropriate for your replaced joint. </a:t>
            </a:r>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17</a:t>
            </a:fld>
            <a:endParaRPr lang="en-US" altLang="en-US"/>
          </a:p>
        </p:txBody>
      </p:sp>
    </p:spTree>
    <p:extLst>
      <p:ext uri="{BB962C8B-B14F-4D97-AF65-F5344CB8AC3E}">
        <p14:creationId xmlns:p14="http://schemas.microsoft.com/office/powerpoint/2010/main" val="2955307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 what we can to prevent or decrease nausea post-operatively, this is done with medications and diet modification. During the first 24 hours post-operatively you will be given scheduled anti-nausea medications. You will be started on a clear liquid diet and advanced as you tolerate to a regular diet. </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18</a:t>
            </a:fld>
            <a:endParaRPr lang="en-US" altLang="en-US"/>
          </a:p>
        </p:txBody>
      </p:sp>
    </p:spTree>
    <p:extLst>
      <p:ext uri="{BB962C8B-B14F-4D97-AF65-F5344CB8AC3E}">
        <p14:creationId xmlns:p14="http://schemas.microsoft.com/office/powerpoint/2010/main" val="1157652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Mobility and safety are a top priority for us. We get you up and moving same day you have your surgery.  Although</a:t>
            </a:r>
            <a:r>
              <a:rPr lang="en-US" baseline="0" dirty="0" smtClean="0"/>
              <a:t> we encourage your independence, we want to be at your side at all times when you are moving from bed to chair, chair to bathroom and for all ambulation. You will have an alarm set on your bed so that if you forget and try to get up on your own the alarm will go off and your room will be swarmed by staff checking on your safety.</a:t>
            </a:r>
          </a:p>
          <a:p>
            <a:endParaRPr lang="en-US" baseline="0" dirty="0" smtClean="0"/>
          </a:p>
          <a:p>
            <a:r>
              <a:rPr lang="en-US" baseline="0" dirty="0" smtClean="0"/>
              <a:t>You will have a call bell at your side at all times and we encourage you to use it for all of your needs. </a:t>
            </a:r>
          </a:p>
          <a:p>
            <a:endParaRPr lang="en-US" baseline="0" dirty="0" smtClean="0"/>
          </a:p>
          <a:p>
            <a:r>
              <a:rPr lang="en-US" baseline="0" dirty="0" smtClean="0"/>
              <a:t>We have an ambulation program here at BMH in which we assist you with ambulation several times throughout the day. Frequent ambulation is encouraged to decrease pain, encourage circulation, and teach you proper mechanics and techniques that you will continue using at home. While in the hospital you will ambulate with a walker if you had your knee or hip replaced. You will continue using a walker at home, until you are ready to transition to crutches or a cane. Physical therapy will help you with the transition and when it is right for you.</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19</a:t>
            </a:fld>
            <a:endParaRPr lang="en-US" altLang="en-US"/>
          </a:p>
        </p:txBody>
      </p:sp>
    </p:spTree>
    <p:extLst>
      <p:ext uri="{BB962C8B-B14F-4D97-AF65-F5344CB8AC3E}">
        <p14:creationId xmlns:p14="http://schemas.microsoft.com/office/powerpoint/2010/main" val="357715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B79F5959-E5C7-4996-88F5-0771263D096D}" type="slidenum">
              <a:rPr lang="en-US" altLang="en-US"/>
              <a:pPr>
                <a:spcBef>
                  <a:spcPct val="0"/>
                </a:spcBef>
              </a:pPr>
              <a:t>2</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Currently a majority</a:t>
            </a:r>
            <a:r>
              <a:rPr lang="en-US" altLang="en-US" baseline="0" dirty="0" smtClean="0"/>
              <a:t> of</a:t>
            </a:r>
            <a:r>
              <a:rPr lang="en-US" altLang="en-US" dirty="0" smtClean="0"/>
              <a:t> the pre-op clinic visit is being done over the phone</a:t>
            </a:r>
            <a:r>
              <a:rPr lang="en-US" altLang="en-US" baseline="0" dirty="0" smtClean="0"/>
              <a:t>. The nurse will be reviewing your current home medications, including vitamins and supplements. The nurse will instruct you on which medications will need to be stopped before surgery and when they will need to be stopped. Your medical, surgical, and social history will be reviewed and updated in your medical record. The pre-op nurse will discuss with you the necessary lab work, EKG, and COVID test that will need to be completed before surgery, they will let you know when they will be scheduled.</a:t>
            </a:r>
            <a:endParaRPr lang="en-US" altLang="en-US" dirty="0" smtClean="0"/>
          </a:p>
        </p:txBody>
      </p:sp>
    </p:spTree>
    <p:extLst>
      <p:ext uri="{BB962C8B-B14F-4D97-AF65-F5344CB8AC3E}">
        <p14:creationId xmlns:p14="http://schemas.microsoft.com/office/powerpoint/2010/main" val="4277273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BMH we pride ourselves</a:t>
            </a:r>
            <a:r>
              <a:rPr lang="en-US" baseline="0" dirty="0" smtClean="0"/>
              <a:t> on our extremely low infection post operative infection rate which stands at less than 1%. We are successful at this because of a number of factors</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20</a:t>
            </a:fld>
            <a:endParaRPr lang="en-US" altLang="en-US"/>
          </a:p>
        </p:txBody>
      </p:sp>
    </p:spTree>
    <p:extLst>
      <p:ext uri="{BB962C8B-B14F-4D97-AF65-F5344CB8AC3E}">
        <p14:creationId xmlns:p14="http://schemas.microsoft.com/office/powerpoint/2010/main" val="3707867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830FFC9B-85A0-442C-8878-1CDFC8A6C0F5}" type="slidenum">
              <a:rPr lang="en-US" altLang="en-US"/>
              <a:pPr>
                <a:spcBef>
                  <a:spcPct val="0"/>
                </a:spcBef>
              </a:pPr>
              <a:t>21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004366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BFCDA9AC-A705-4C80-95E5-7C4B073C4B7D}" type="slidenum">
              <a:rPr lang="en-US" altLang="en-US"/>
              <a:pPr>
                <a:spcBef>
                  <a:spcPct val="0"/>
                </a:spcBef>
              </a:pPr>
              <a:t>24</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14721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09">
              <a:defRPr/>
            </a:pPr>
            <a:r>
              <a:rPr lang="en-US" dirty="0" smtClean="0"/>
              <a:t>If you have not done so already please follow-up</a:t>
            </a:r>
            <a:r>
              <a:rPr lang="en-US" baseline="0" dirty="0" smtClean="0"/>
              <a:t> with your providers (i.e. primary care, dentist, and any specialist) regarding the required clearances. We will need to have all your clearances returned to the Orthopaedic office before your surgery. If you see a specialist like cardiology, oncology, hematology please make sure to obtain their clearances as well. If you have any questions regarding clearances please call the Orthopaedic office.</a:t>
            </a:r>
            <a:endParaRPr lang="en-US" dirty="0" smtClean="0"/>
          </a:p>
          <a:p>
            <a:endParaRPr lang="en-US" baseline="0" dirty="0" smtClean="0"/>
          </a:p>
          <a:p>
            <a:r>
              <a:rPr lang="en-US" baseline="0" dirty="0" smtClean="0"/>
              <a:t>If you are having your knee replaced you will receive a call from our Radiology department to schedule additional imaging. A CT scan for all MAKO robotic knees and an MRI for Smith &amp; Nephew knees, determined by your surgeon. </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26</a:t>
            </a:fld>
            <a:endParaRPr lang="en-US" altLang="en-US"/>
          </a:p>
        </p:txBody>
      </p:sp>
    </p:spTree>
    <p:extLst>
      <p:ext uri="{BB962C8B-B14F-4D97-AF65-F5344CB8AC3E}">
        <p14:creationId xmlns:p14="http://schemas.microsoft.com/office/powerpoint/2010/main" val="3771610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before your surgery be sure to:</a:t>
            </a:r>
          </a:p>
          <a:p>
            <a:r>
              <a:rPr lang="en-US" dirty="0" smtClean="0"/>
              <a:t>1) get the equipment</a:t>
            </a:r>
            <a:r>
              <a:rPr lang="en-US" baseline="0" dirty="0" smtClean="0"/>
              <a:t> you will need; </a:t>
            </a:r>
          </a:p>
          <a:p>
            <a:r>
              <a:rPr lang="en-US" baseline="0" dirty="0" smtClean="0"/>
              <a:t>2) make your appointment for outpatient PT today at the facility of your choice </a:t>
            </a:r>
          </a:p>
          <a:p>
            <a:r>
              <a:rPr lang="en-US" baseline="0" dirty="0" smtClean="0"/>
              <a:t>3) have a back up plan! </a:t>
            </a:r>
          </a:p>
          <a:p>
            <a:r>
              <a:rPr lang="en-US" baseline="0" dirty="0" smtClean="0"/>
              <a:t>It is always good to have options and a back up plan. So, for example, when you get home you may feel like the stairs to the bedroom look like Mt Monadnock so have someplace down stairs ready to sleep. </a:t>
            </a:r>
          </a:p>
          <a:p>
            <a:r>
              <a:rPr lang="en-US" baseline="0" dirty="0" smtClean="0"/>
              <a:t>If you have animals and you think “I can manage feeding them/letting them out”  - have someone available that can help you with your animals. It is always helpful to have help!</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27</a:t>
            </a:fld>
            <a:endParaRPr lang="en-US" altLang="en-US"/>
          </a:p>
        </p:txBody>
      </p:sp>
    </p:spTree>
    <p:extLst>
      <p:ext uri="{BB962C8B-B14F-4D97-AF65-F5344CB8AC3E}">
        <p14:creationId xmlns:p14="http://schemas.microsoft.com/office/powerpoint/2010/main" val="700026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our patients</a:t>
            </a:r>
            <a:r>
              <a:rPr lang="en-US" baseline="0" dirty="0" smtClean="0"/>
              <a:t> are up and moving the day of surgery and are ready to go home the day after surgery.</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28</a:t>
            </a:fld>
            <a:endParaRPr lang="en-US" altLang="en-US"/>
          </a:p>
        </p:txBody>
      </p:sp>
    </p:spTree>
    <p:extLst>
      <p:ext uri="{BB962C8B-B14F-4D97-AF65-F5344CB8AC3E}">
        <p14:creationId xmlns:p14="http://schemas.microsoft.com/office/powerpoint/2010/main" val="381211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a few of the benefits</a:t>
            </a:r>
            <a:r>
              <a:rPr lang="en-US" baseline="0" dirty="0" smtClean="0"/>
              <a:t> of going home quickly</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29</a:t>
            </a:fld>
            <a:endParaRPr lang="en-US" altLang="en-US"/>
          </a:p>
        </p:txBody>
      </p:sp>
    </p:spTree>
    <p:extLst>
      <p:ext uri="{BB962C8B-B14F-4D97-AF65-F5344CB8AC3E}">
        <p14:creationId xmlns:p14="http://schemas.microsoft.com/office/powerpoint/2010/main" val="3969757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someone have difficulty after surgery or perhaps is not moving as well as we expected Care Management is available to help. </a:t>
            </a:r>
          </a:p>
          <a:p>
            <a:r>
              <a:rPr lang="en-US" dirty="0" smtClean="0"/>
              <a:t>They can make </a:t>
            </a:r>
            <a:r>
              <a:rPr lang="en-US" dirty="0" err="1" smtClean="0"/>
              <a:t>referrasl</a:t>
            </a:r>
            <a:r>
              <a:rPr lang="en-US" dirty="0" smtClean="0"/>
              <a:t> to rehab if needed or help in getting equipment</a:t>
            </a:r>
            <a:r>
              <a:rPr lang="en-US" baseline="0" dirty="0" smtClean="0"/>
              <a:t> if you were unable to secure it prior to surgery.</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30</a:t>
            </a:fld>
            <a:endParaRPr lang="en-US" altLang="en-US"/>
          </a:p>
        </p:txBody>
      </p:sp>
    </p:spTree>
    <p:extLst>
      <p:ext uri="{BB962C8B-B14F-4D97-AF65-F5344CB8AC3E}">
        <p14:creationId xmlns:p14="http://schemas.microsoft.com/office/powerpoint/2010/main" val="287841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3641AE20-0494-4F4E-AA1E-C224F3DAFD05}" type="slidenum">
              <a:rPr lang="en-US" altLang="en-US"/>
              <a:pPr>
                <a:spcBef>
                  <a:spcPct val="0"/>
                </a:spcBef>
              </a:pPr>
              <a:t>31</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94185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3BE3DF21-1F8D-456E-81A9-AD8234219D61}" type="slidenum">
              <a:rPr lang="en-US" altLang="en-US"/>
              <a:pPr>
                <a:spcBef>
                  <a:spcPct val="0"/>
                </a:spcBef>
              </a:pPr>
              <a:t>32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Your time here in the hospital</a:t>
            </a:r>
            <a:r>
              <a:rPr lang="en-US" altLang="en-US" baseline="0" dirty="0" smtClean="0"/>
              <a:t> goes by very quickly so now is the time to prepare your house before you even have surgery. </a:t>
            </a:r>
          </a:p>
          <a:p>
            <a:pPr eaLnBrk="1" hangingPunct="1"/>
            <a:r>
              <a:rPr lang="en-US" altLang="en-US" baseline="0" dirty="0" smtClean="0"/>
              <a:t>After hip and knee surgery you will be using a walker so you want to pick up any scatter rugs and make sure that you have clear, easy pathways to walk around the house. </a:t>
            </a:r>
          </a:p>
          <a:p>
            <a:pPr eaLnBrk="1" hangingPunct="1"/>
            <a:r>
              <a:rPr lang="en-US" altLang="en-US" baseline="0" dirty="0" smtClean="0"/>
              <a:t>Because your mobility will initially be somewhat limited you want to have things that you use regularly to be in easy reach, that is typically between hip and shoulder height. </a:t>
            </a:r>
          </a:p>
          <a:p>
            <a:pPr eaLnBrk="1" hangingPunct="1"/>
            <a:r>
              <a:rPr lang="en-US" altLang="en-US" baseline="0" dirty="0" smtClean="0"/>
              <a:t>You will want to have a designated seat preferably a firm chair with arm rests, this is especially important for the total hip patients. Low, soft, squishy couches will be too hard to get up from after surgery. </a:t>
            </a:r>
          </a:p>
          <a:p>
            <a:pPr eaLnBrk="1" hangingPunct="1"/>
            <a:r>
              <a:rPr lang="en-US" altLang="en-US" baseline="0" dirty="0" smtClean="0"/>
              <a:t>If you are the cook in the house start preparing meals now and freeze them for later use. Right after surgery you won’t feel like standing in the kitchen prepping meals; have things available that you can easily reheat and serve. </a:t>
            </a:r>
          </a:p>
          <a:p>
            <a:pPr eaLnBrk="1" hangingPunct="1"/>
            <a:r>
              <a:rPr lang="en-US" altLang="en-US" baseline="0" dirty="0" smtClean="0"/>
              <a:t>Make sure you have loose comfortable clothing to wear. It is normal for your leg to be swollen after surgery and this may last for many weeks. Tight jeans/clothing will be too uncomfortable on your incision; so think about stretchy pants, shorts etc. </a:t>
            </a:r>
          </a:p>
          <a:p>
            <a:pPr eaLnBrk="1" hangingPunct="1"/>
            <a:r>
              <a:rPr lang="en-US" altLang="en-US" baseline="0" dirty="0" smtClean="0"/>
              <a:t>It can be helpful to tie a bag onto the walker so you can carry things from room to room.</a:t>
            </a:r>
            <a:endParaRPr lang="en-US" altLang="en-US" dirty="0" smtClean="0"/>
          </a:p>
        </p:txBody>
      </p:sp>
    </p:spTree>
    <p:extLst>
      <p:ext uri="{BB962C8B-B14F-4D97-AF65-F5344CB8AC3E}">
        <p14:creationId xmlns:p14="http://schemas.microsoft.com/office/powerpoint/2010/main" val="155253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A676994C-2943-4A35-9B91-4E4DA34AB865}" type="slidenum">
              <a:rPr lang="en-US" altLang="en-US"/>
              <a:pPr>
                <a:spcBef>
                  <a:spcPct val="0"/>
                </a:spcBef>
              </a:pPr>
              <a:t>3</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If you have not been contacted by the pre-op clinic already you will be shortly. The pre-op clinic nurses and staff will be working with you over the phone to prepare you for</a:t>
            </a:r>
            <a:r>
              <a:rPr lang="en-US" altLang="en-US" baseline="0" dirty="0" smtClean="0"/>
              <a:t> your joint replacement surgery. You will likely be asked to come in for some additional testing.</a:t>
            </a:r>
            <a:endParaRPr lang="en-US" altLang="en-US" dirty="0" smtClean="0"/>
          </a:p>
        </p:txBody>
      </p:sp>
    </p:spTree>
    <p:extLst>
      <p:ext uri="{BB962C8B-B14F-4D97-AF65-F5344CB8AC3E}">
        <p14:creationId xmlns:p14="http://schemas.microsoft.com/office/powerpoint/2010/main" val="92551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surgery we recommend that you have a seat in the shower for safety. After surgery your balance will be a bit off at first, you’ll be using a walker, you may be taking pain</a:t>
            </a:r>
            <a:r>
              <a:rPr lang="en-US" baseline="0" dirty="0" smtClean="0"/>
              <a:t> meds that may make you feel a bit unsteady so that is why we recommend a seat in the wet, slippery environment of the shower. </a:t>
            </a:r>
          </a:p>
          <a:p>
            <a:r>
              <a:rPr lang="en-US" baseline="0" dirty="0" smtClean="0"/>
              <a:t>You may also need to raise the height of your toilet seat. Just as low couch can be difficult to get up from a low toilet can also be problematic. If you are having a total hip w/ a posterior approach it is very important to raise the toilet height due to your hip precautions after surgery. You will only need these items for a brief period of time so it can be helpful to just borrow these items……</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33</a:t>
            </a:fld>
            <a:endParaRPr lang="en-US" altLang="en-US"/>
          </a:p>
        </p:txBody>
      </p:sp>
    </p:spTree>
    <p:extLst>
      <p:ext uri="{BB962C8B-B14F-4D97-AF65-F5344CB8AC3E}">
        <p14:creationId xmlns:p14="http://schemas.microsoft.com/office/powerpoint/2010/main" val="3427697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some places</a:t>
            </a:r>
            <a:r>
              <a:rPr lang="en-US" baseline="0" dirty="0" smtClean="0"/>
              <a:t> that you may be able to get equipment on loan. Try to secure all the equipment that you will need BEFORE surgery so you won’t have to scramble to find items after your surgery.</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34</a:t>
            </a:fld>
            <a:endParaRPr lang="en-US" altLang="en-US"/>
          </a:p>
        </p:txBody>
      </p:sp>
    </p:spTree>
    <p:extLst>
      <p:ext uri="{BB962C8B-B14F-4D97-AF65-F5344CB8AC3E}">
        <p14:creationId xmlns:p14="http://schemas.microsoft.com/office/powerpoint/2010/main" val="883061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8FF17150-1DF9-47BC-98BE-DCA04478E8E4}" type="slidenum">
              <a:rPr lang="en-US" altLang="en-US"/>
              <a:pPr>
                <a:spcBef>
                  <a:spcPct val="0"/>
                </a:spcBef>
              </a:pPr>
              <a:t>36</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total knees have it a little easier. The only thing that we don’t want you to do is prop pillows under the knee.</a:t>
            </a:r>
            <a:r>
              <a:rPr lang="en-US" altLang="en-US" baseline="0" dirty="0" smtClean="0"/>
              <a:t> We want you to work on getting the knee either fully straight or bending as much as possible. Having even just a little bend in your knee will cause you to have a limp and have ongoing pain in the knee so it is vital that you get it to straighten out fully. </a:t>
            </a:r>
          </a:p>
          <a:p>
            <a:pPr eaLnBrk="1" hangingPunct="1"/>
            <a:r>
              <a:rPr lang="en-US" altLang="en-US" baseline="0" dirty="0" smtClean="0"/>
              <a:t>It is very important that you move your knee as much as possible so you get good range of motion. </a:t>
            </a:r>
          </a:p>
          <a:p>
            <a:pPr eaLnBrk="1" hangingPunct="1"/>
            <a:r>
              <a:rPr lang="en-US" altLang="en-US" baseline="0" dirty="0" smtClean="0"/>
              <a:t>It may seem a little counter intuitive but moving your operated leg will actually help it feel better. When we have an injury our usual thing to do is rest and protect that body part but with a total joint surgery that will actually make you hurt MORE. Total joints like to move so we encourage to keep moving whenever you are awake.</a:t>
            </a:r>
            <a:endParaRPr lang="en-US" altLang="en-US" dirty="0" smtClean="0"/>
          </a:p>
        </p:txBody>
      </p:sp>
    </p:spTree>
    <p:extLst>
      <p:ext uri="{BB962C8B-B14F-4D97-AF65-F5344CB8AC3E}">
        <p14:creationId xmlns:p14="http://schemas.microsoft.com/office/powerpoint/2010/main" val="1152678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talk about elevating your leg ideally we want your foot above your heart</a:t>
            </a:r>
            <a:r>
              <a:rPr lang="en-US" baseline="0" dirty="0" smtClean="0"/>
              <a:t> as shown.</a:t>
            </a:r>
            <a:r>
              <a:rPr lang="en-US" dirty="0" smtClean="0"/>
              <a:t> </a:t>
            </a:r>
          </a:p>
          <a:p>
            <a:r>
              <a:rPr lang="en-US" dirty="0" smtClean="0"/>
              <a:t>You don’t need to buy anything special to do this; look around your house and improvise to get as close as possible to this.</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37</a:t>
            </a:fld>
            <a:endParaRPr lang="en-US" altLang="en-US"/>
          </a:p>
        </p:txBody>
      </p:sp>
    </p:spTree>
    <p:extLst>
      <p:ext uri="{BB962C8B-B14F-4D97-AF65-F5344CB8AC3E}">
        <p14:creationId xmlns:p14="http://schemas.microsoft.com/office/powerpoint/2010/main" val="903505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for the knee surgery patients</a:t>
            </a:r>
            <a:r>
              <a:rPr lang="en-US" baseline="0" dirty="0" smtClean="0"/>
              <a:t> to help get your knee to fully straighten out. Placing the heel up on something and then let gravity gradually stretch your knee fully straight. </a:t>
            </a:r>
          </a:p>
          <a:p>
            <a:r>
              <a:rPr lang="en-US" baseline="0" dirty="0" smtClean="0"/>
              <a:t>Again it is very important that you get the knee fully straight after surgery!</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38</a:t>
            </a:fld>
            <a:endParaRPr lang="en-US" altLang="en-US"/>
          </a:p>
        </p:txBody>
      </p:sp>
    </p:spTree>
    <p:extLst>
      <p:ext uri="{BB962C8B-B14F-4D97-AF65-F5344CB8AC3E}">
        <p14:creationId xmlns:p14="http://schemas.microsoft.com/office/powerpoint/2010/main" val="3652535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23AC437F-5663-4114-820A-34E6E0856E90}" type="slidenum">
              <a:rPr lang="en-US" altLang="en-US"/>
              <a:pPr>
                <a:spcBef>
                  <a:spcPct val="0"/>
                </a:spcBef>
              </a:pPr>
              <a:t>40</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These are the motions that we DON’T want you to do after posterior</a:t>
            </a:r>
            <a:r>
              <a:rPr lang="en-US" altLang="en-US" baseline="0" dirty="0" smtClean="0"/>
              <a:t> hip surgery. </a:t>
            </a:r>
          </a:p>
          <a:p>
            <a:pPr eaLnBrk="1" hangingPunct="1"/>
            <a:r>
              <a:rPr lang="en-US" altLang="en-US" baseline="0" dirty="0" smtClean="0"/>
              <a:t>DO NOT bend beyond 90 degrees</a:t>
            </a:r>
          </a:p>
          <a:p>
            <a:pPr eaLnBrk="1" hangingPunct="1"/>
            <a:r>
              <a:rPr lang="en-US" altLang="en-US" baseline="0" dirty="0" smtClean="0"/>
              <a:t>DO NOT cross your legs</a:t>
            </a:r>
          </a:p>
          <a:p>
            <a:pPr eaLnBrk="1" hangingPunct="1"/>
            <a:r>
              <a:rPr lang="en-US" altLang="en-US" baseline="0" dirty="0" smtClean="0"/>
              <a:t>DO NOT excessively rotate your leg. This may happen when you are walking and you turn around, DO NOT pivot on your operated leg. Pick up your feet and take steps to turn around. </a:t>
            </a:r>
          </a:p>
          <a:p>
            <a:pPr eaLnBrk="1" hangingPunct="1"/>
            <a:r>
              <a:rPr lang="en-US" altLang="en-US" baseline="0" dirty="0" smtClean="0"/>
              <a:t>We will remind you of all of this when you are here but it can be helpful to start thinking about it now and even practicing it.</a:t>
            </a:r>
            <a:endParaRPr lang="en-US" altLang="en-US" dirty="0" smtClean="0"/>
          </a:p>
        </p:txBody>
      </p:sp>
    </p:spTree>
    <p:extLst>
      <p:ext uri="{BB962C8B-B14F-4D97-AF65-F5344CB8AC3E}">
        <p14:creationId xmlns:p14="http://schemas.microsoft.com/office/powerpoint/2010/main" val="1628230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726B2FFD-724A-40EC-AF62-1AFEE512E23D}" type="slidenum">
              <a:rPr lang="en-US" altLang="en-US"/>
              <a:pPr>
                <a:spcBef>
                  <a:spcPct val="0"/>
                </a:spcBef>
              </a:pPr>
              <a:t>41</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These items are for those folks who are having hip</a:t>
            </a:r>
            <a:r>
              <a:rPr lang="en-US" altLang="en-US" baseline="0" dirty="0" smtClean="0"/>
              <a:t> surgery with a posterior approach. The posterior approach has some precautions or movements that we don’t want you to do after surgery. One of those movements is bending forward. Occupational therapy will come and see you after your surgery to give you these devices and show you how to use them. </a:t>
            </a:r>
            <a:endParaRPr lang="en-US" altLang="en-US" dirty="0" smtClean="0"/>
          </a:p>
        </p:txBody>
      </p:sp>
    </p:spTree>
    <p:extLst>
      <p:ext uri="{BB962C8B-B14F-4D97-AF65-F5344CB8AC3E}">
        <p14:creationId xmlns:p14="http://schemas.microsoft.com/office/powerpoint/2010/main" val="1155634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having shoulder surgery you will be wearing a sling right after surgery and for about 10 days. To protect your surgery you want to be sure that you can see your elbow at all times even when laying down. We don’t want that arm to move towards your back. You will need to place a support under your arm</a:t>
            </a:r>
            <a:r>
              <a:rPr lang="en-US" baseline="0" dirty="0" smtClean="0"/>
              <a:t> when lying down so your upper arm remains at your side.</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42</a:t>
            </a:fld>
            <a:endParaRPr lang="en-US" altLang="en-US"/>
          </a:p>
        </p:txBody>
      </p:sp>
    </p:spTree>
    <p:extLst>
      <p:ext uri="{BB962C8B-B14F-4D97-AF65-F5344CB8AC3E}">
        <p14:creationId xmlns:p14="http://schemas.microsoft.com/office/powerpoint/2010/main" val="3816452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660FF1AC-DE1B-4F20-90B1-57DFEF952537}" type="slidenum">
              <a:rPr lang="en-US" altLang="en-US"/>
              <a:pPr>
                <a:spcBef>
                  <a:spcPct val="0"/>
                </a:spcBef>
              </a:pPr>
              <a:t>44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As I mentioned earlier, the</a:t>
            </a:r>
            <a:r>
              <a:rPr lang="en-US" altLang="en-US" baseline="0" dirty="0" smtClean="0"/>
              <a:t> hip and knee surgeries will be using a walker to walk after surgery.</a:t>
            </a:r>
          </a:p>
          <a:p>
            <a:pPr eaLnBrk="1" hangingPunct="1"/>
            <a:r>
              <a:rPr lang="en-US" altLang="en-US" baseline="0" dirty="0" smtClean="0"/>
              <a:t>When you are using a walker you should push up from whatever surface you are sitting on to stand up. </a:t>
            </a:r>
          </a:p>
          <a:p>
            <a:pPr eaLnBrk="1" hangingPunct="1"/>
            <a:r>
              <a:rPr lang="en-US" altLang="en-US" baseline="0" dirty="0" smtClean="0"/>
              <a:t>When you are ready to walk move the walker then the operated leg. </a:t>
            </a:r>
          </a:p>
          <a:p>
            <a:pPr eaLnBrk="1" hangingPunct="1"/>
            <a:r>
              <a:rPr lang="en-US" altLang="en-US" baseline="0" dirty="0" smtClean="0"/>
              <a:t>When you are ready to sit be sure to reach back to the chair to make sure you are close enough before you sit.</a:t>
            </a:r>
          </a:p>
          <a:p>
            <a:pPr eaLnBrk="1" hangingPunct="1"/>
            <a:endParaRPr lang="en-US" altLang="en-US" baseline="0" dirty="0" smtClean="0"/>
          </a:p>
          <a:p>
            <a:pPr eaLnBrk="1" hangingPunct="1"/>
            <a:r>
              <a:rPr lang="en-US" altLang="en-US" baseline="0" dirty="0" smtClean="0"/>
              <a:t>Ideally we like to have you use a walker with 2 wheels on the front because this gives you a more natural gait. Do not get the walkers w/ four wheels and a seat – they will be too fast for you right after surgery! </a:t>
            </a:r>
          </a:p>
          <a:p>
            <a:pPr eaLnBrk="1" hangingPunct="1"/>
            <a:r>
              <a:rPr lang="en-US" altLang="en-US" baseline="0" dirty="0" smtClean="0"/>
              <a:t>If you are unable to find one w/ 2 wheels that is OK, a standard walker will work OK too as you will not be needing it for very long. </a:t>
            </a:r>
            <a:endParaRPr lang="en-US" altLang="en-US" dirty="0" smtClean="0"/>
          </a:p>
        </p:txBody>
      </p:sp>
    </p:spTree>
    <p:extLst>
      <p:ext uri="{BB962C8B-B14F-4D97-AF65-F5344CB8AC3E}">
        <p14:creationId xmlns:p14="http://schemas.microsoft.com/office/powerpoint/2010/main" val="1140929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4">
              <a:spcBef>
                <a:spcPct val="30000"/>
              </a:spcBef>
              <a:defRPr sz="1200">
                <a:solidFill>
                  <a:schemeClr val="tx1"/>
                </a:solidFill>
                <a:latin typeface="Arial" charset="0"/>
              </a:defRPr>
            </a:lvl1pPr>
            <a:lvl2pPr marL="738032" indent="-282515" defTabSz="926904">
              <a:spcBef>
                <a:spcPct val="30000"/>
              </a:spcBef>
              <a:defRPr sz="1200">
                <a:solidFill>
                  <a:schemeClr val="tx1"/>
                </a:solidFill>
                <a:latin typeface="Arial" charset="0"/>
              </a:defRPr>
            </a:lvl2pPr>
            <a:lvl3pPr marL="1137998" indent="-225377" defTabSz="926904">
              <a:spcBef>
                <a:spcPct val="30000"/>
              </a:spcBef>
              <a:defRPr sz="1200">
                <a:solidFill>
                  <a:schemeClr val="tx1"/>
                </a:solidFill>
                <a:latin typeface="Arial" charset="0"/>
              </a:defRPr>
            </a:lvl3pPr>
            <a:lvl4pPr marL="1593513" indent="-225377" defTabSz="926904">
              <a:spcBef>
                <a:spcPct val="30000"/>
              </a:spcBef>
              <a:defRPr sz="1200">
                <a:solidFill>
                  <a:schemeClr val="tx1"/>
                </a:solidFill>
                <a:latin typeface="Arial" charset="0"/>
              </a:defRPr>
            </a:lvl4pPr>
            <a:lvl5pPr marL="2049030" indent="-225377" defTabSz="926904">
              <a:spcBef>
                <a:spcPct val="30000"/>
              </a:spcBef>
              <a:defRPr sz="1200">
                <a:solidFill>
                  <a:schemeClr val="tx1"/>
                </a:solidFill>
                <a:latin typeface="Arial" charset="0"/>
              </a:defRPr>
            </a:lvl5pPr>
            <a:lvl6pPr marL="2506134" indent="-225377" defTabSz="926904" eaLnBrk="0" fontAlgn="base" hangingPunct="0">
              <a:spcBef>
                <a:spcPct val="30000"/>
              </a:spcBef>
              <a:spcAft>
                <a:spcPct val="0"/>
              </a:spcAft>
              <a:defRPr sz="1200">
                <a:solidFill>
                  <a:schemeClr val="tx1"/>
                </a:solidFill>
                <a:latin typeface="Arial" charset="0"/>
              </a:defRPr>
            </a:lvl6pPr>
            <a:lvl7pPr marL="2963237" indent="-225377" defTabSz="926904" eaLnBrk="0" fontAlgn="base" hangingPunct="0">
              <a:spcBef>
                <a:spcPct val="30000"/>
              </a:spcBef>
              <a:spcAft>
                <a:spcPct val="0"/>
              </a:spcAft>
              <a:defRPr sz="1200">
                <a:solidFill>
                  <a:schemeClr val="tx1"/>
                </a:solidFill>
                <a:latin typeface="Arial" charset="0"/>
              </a:defRPr>
            </a:lvl7pPr>
            <a:lvl8pPr marL="3420341" indent="-225377" defTabSz="926904" eaLnBrk="0" fontAlgn="base" hangingPunct="0">
              <a:spcBef>
                <a:spcPct val="30000"/>
              </a:spcBef>
              <a:spcAft>
                <a:spcPct val="0"/>
              </a:spcAft>
              <a:defRPr sz="1200">
                <a:solidFill>
                  <a:schemeClr val="tx1"/>
                </a:solidFill>
                <a:latin typeface="Arial" charset="0"/>
              </a:defRPr>
            </a:lvl8pPr>
            <a:lvl9pPr marL="3877445" indent="-225377" defTabSz="926904" eaLnBrk="0" fontAlgn="base" hangingPunct="0">
              <a:spcBef>
                <a:spcPct val="30000"/>
              </a:spcBef>
              <a:spcAft>
                <a:spcPct val="0"/>
              </a:spcAft>
              <a:defRPr sz="1200">
                <a:solidFill>
                  <a:schemeClr val="tx1"/>
                </a:solidFill>
                <a:latin typeface="Arial" charset="0"/>
              </a:defRPr>
            </a:lvl9pPr>
          </a:lstStyle>
          <a:p>
            <a:pPr>
              <a:spcBef>
                <a:spcPct val="0"/>
              </a:spcBef>
            </a:pPr>
            <a:fld id="{2F383396-9B09-4449-BB0D-9F6B101CAAE2}" type="slidenum">
              <a:rPr lang="en-US" altLang="en-US"/>
              <a:pPr>
                <a:spcBef>
                  <a:spcPct val="0"/>
                </a:spcBef>
              </a:pPr>
              <a:t>45</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After your surgery you will be using a walker at home. Most people</a:t>
            </a:r>
            <a:r>
              <a:rPr lang="en-US" altLang="en-US" baseline="0" dirty="0" smtClean="0"/>
              <a:t> </a:t>
            </a:r>
            <a:r>
              <a:rPr lang="en-US" altLang="en-US" dirty="0" smtClean="0"/>
              <a:t>can transition to a cane after about 1 week. It may be another couple of weeks until you can</a:t>
            </a:r>
            <a:r>
              <a:rPr lang="en-US" altLang="en-US" baseline="0" dirty="0" smtClean="0"/>
              <a:t> walk without any devices.</a:t>
            </a:r>
            <a:endParaRPr lang="en-US" altLang="en-US" dirty="0" smtClean="0"/>
          </a:p>
          <a:p>
            <a:pPr eaLnBrk="1" hangingPunct="1"/>
            <a:r>
              <a:rPr lang="en-US" altLang="en-US" dirty="0" smtClean="0"/>
              <a:t>Before you leave here we will give you an</a:t>
            </a:r>
            <a:r>
              <a:rPr lang="en-US" altLang="en-US" baseline="0" dirty="0" smtClean="0"/>
              <a:t> exercise sheet. It is important that you do the exercises as instructed. As your joint has been wearing down you may not realize how weak some muscles may have become so it is important that you work toward building that strength back up again.</a:t>
            </a:r>
          </a:p>
          <a:p>
            <a:pPr eaLnBrk="1" hangingPunct="1"/>
            <a:r>
              <a:rPr lang="en-US" altLang="en-US" baseline="0" dirty="0" smtClean="0"/>
              <a:t>We want you to start outpatient PT as soon as possible. Ideally that would be the day after your discharge. You will need to make that appointment </a:t>
            </a:r>
            <a:r>
              <a:rPr lang="en-US" altLang="en-US" u="sng" baseline="0" dirty="0" smtClean="0"/>
              <a:t>now</a:t>
            </a:r>
            <a:r>
              <a:rPr lang="en-US" altLang="en-US" baseline="0" dirty="0" smtClean="0"/>
              <a:t> – don’t wait until you are here to try and make an appointment. Most PT places have a wait list to get an appointment so be sure to </a:t>
            </a:r>
            <a:r>
              <a:rPr lang="en-US" altLang="en-US" u="sng" baseline="0" dirty="0" smtClean="0"/>
              <a:t>make the appointment today </a:t>
            </a:r>
            <a:r>
              <a:rPr lang="en-US" altLang="en-US" baseline="0" dirty="0" smtClean="0"/>
              <a:t>to ensure you get the date that you need.</a:t>
            </a:r>
          </a:p>
          <a:p>
            <a:pPr eaLnBrk="1" hangingPunct="1"/>
            <a:r>
              <a:rPr lang="en-US" altLang="en-US" baseline="0" dirty="0" smtClean="0"/>
              <a:t>You will not be able to drive, swim, or soak in a tub until you are cleared. You have to have good strength and mobility in your operated leg and you must have stopped taking narcotic pain meds to drive. </a:t>
            </a:r>
          </a:p>
          <a:p>
            <a:pPr eaLnBrk="1" hangingPunct="1"/>
            <a:r>
              <a:rPr lang="en-US" altLang="en-US" baseline="0" dirty="0" smtClean="0"/>
              <a:t>Everyone is different as to when they can do that; expect anywhere from 2 to 6 weeks. </a:t>
            </a:r>
          </a:p>
          <a:p>
            <a:pPr eaLnBrk="1" hangingPunct="1"/>
            <a:r>
              <a:rPr lang="en-US" altLang="en-US" baseline="0" dirty="0" smtClean="0"/>
              <a:t>We want you to take a shower and wash you leg but we don’t want you soaking in tubs or swimming until your incision is entirely healed.</a:t>
            </a:r>
            <a:endParaRPr lang="en-US" altLang="en-US" dirty="0" smtClean="0"/>
          </a:p>
        </p:txBody>
      </p:sp>
    </p:spTree>
    <p:extLst>
      <p:ext uri="{BB962C8B-B14F-4D97-AF65-F5344CB8AC3E}">
        <p14:creationId xmlns:p14="http://schemas.microsoft.com/office/powerpoint/2010/main" val="129897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having knee or hip surgery </a:t>
            </a:r>
            <a:r>
              <a:rPr lang="en-US" dirty="0" smtClean="0"/>
              <a:t>please do not shave your legs and do not cut your toenails</a:t>
            </a:r>
            <a:r>
              <a:rPr lang="en-US" baseline="0" dirty="0" smtClean="0"/>
              <a:t> within 7 days of surgery. If you are having your shoulder replaced please do not shave under your arm within 7 days of surgery. Protect your operative arm or leg prior to surgery, if you have any cuts or scratches your surgery may need to be rescheduled. Cuts and scratches could increase your risk of developing a post-operative infection. At BMH we are extremely proud of our low post-operative infection rates, protecting your operative arm or leg before and after surgery is just one way that we are able to achieve it. </a:t>
            </a:r>
          </a:p>
          <a:p>
            <a:endParaRPr lang="en-US" baseline="0" dirty="0" smtClean="0"/>
          </a:p>
          <a:p>
            <a:r>
              <a:rPr lang="en-US" baseline="0" dirty="0" smtClean="0"/>
              <a:t>Please do not apply any creams, lotions, or deodorants on your day of surgery. No nail polish on fingers or toes. No artificial nails, please have them removed prior to your surgery. No jewelry or piercings of any kind are allowed into the OR – this does include wedding rings. We can not make exceptions! The no jewelry policy is another way that we keep the infection rates low. In addition, at times in the OR they need to use cautery and any metal (jewelry) on your person puts you at risk for a skin burn.</a:t>
            </a:r>
          </a:p>
          <a:p>
            <a:endParaRPr lang="en-US" baseline="0" dirty="0" smtClean="0"/>
          </a:p>
          <a:p>
            <a:r>
              <a:rPr lang="en-US" baseline="0" dirty="0" smtClean="0"/>
              <a:t>Please leave all valuables at home – bring with you a photo ID and insurance card to ease with registration on day of surgery. In a few slides I will talk a little more about things to pack to make your stay more pleasurable. </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4</a:t>
            </a:fld>
            <a:endParaRPr lang="en-US" altLang="en-US"/>
          </a:p>
        </p:txBody>
      </p:sp>
    </p:spTree>
    <p:extLst>
      <p:ext uri="{BB962C8B-B14F-4D97-AF65-F5344CB8AC3E}">
        <p14:creationId xmlns:p14="http://schemas.microsoft.com/office/powerpoint/2010/main" val="378319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outpatient PT one of the biggest complaints we hear is that you feel </a:t>
            </a:r>
            <a:r>
              <a:rPr lang="en-US" baseline="0" dirty="0" err="1" smtClean="0"/>
              <a:t>soooooo</a:t>
            </a:r>
            <a:r>
              <a:rPr lang="en-US" baseline="0" dirty="0" smtClean="0"/>
              <a:t> tired! Although you go home from the surgery very quickly this is still a big surgery for your body and it will take a lot of energy to heal. </a:t>
            </a:r>
          </a:p>
          <a:p>
            <a:r>
              <a:rPr lang="en-US" baseline="0" dirty="0" smtClean="0"/>
              <a:t>In addition, many patients have difficulty sleeping at first after total joint surgery. As I said earlier the total joints like to move! So sleeping solidly for 6-8 hours is probably not going to happen right away, your sleep will be broken.</a:t>
            </a:r>
          </a:p>
          <a:p>
            <a:r>
              <a:rPr lang="en-US" baseline="0" dirty="0" smtClean="0"/>
              <a:t>Most patients tell us that they had to get up and walk around the house, do their exercises, get fresh ice etc. </a:t>
            </a:r>
          </a:p>
          <a:p>
            <a:r>
              <a:rPr lang="en-US" baseline="0" dirty="0" smtClean="0"/>
              <a:t>This will get better over the first few weeks but in the mean time take time during the day to prop up your leg, ice it and rest when you can. You will need to find a balance between rest and activity until your sleep normalizes and your energy returns.</a:t>
            </a:r>
          </a:p>
          <a:p>
            <a:r>
              <a:rPr lang="en-US" baseline="0" dirty="0" smtClean="0"/>
              <a:t>Don’t put any ointments, lotions, or creams on your incision. Keep the incision clean and dry until your PT tells you otherwise.</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46</a:t>
            </a:fld>
            <a:endParaRPr lang="en-US" altLang="en-US"/>
          </a:p>
        </p:txBody>
      </p:sp>
    </p:spTree>
    <p:extLst>
      <p:ext uri="{BB962C8B-B14F-4D97-AF65-F5344CB8AC3E}">
        <p14:creationId xmlns:p14="http://schemas.microsoft.com/office/powerpoint/2010/main" val="155148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review our fasting guidelines as they are very important to us and your safety. You may have water and water only up until 2 hours prior to your scheduled arrival time at BMH. Medications that you have been told to take on the morning of surgery may be taken with sips of water. Absolutely no other food or drink after midnight before the surgery or your surgery will be postponed or possibly have to be rescheduled. No gum, breath mints, or candy allowed after midnight. You may brush your teeth with sips of water on the morning of your scheduled surgery. </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5</a:t>
            </a:fld>
            <a:endParaRPr lang="en-US" altLang="en-US"/>
          </a:p>
        </p:txBody>
      </p:sp>
    </p:spTree>
    <p:extLst>
      <p:ext uri="{BB962C8B-B14F-4D97-AF65-F5344CB8AC3E}">
        <p14:creationId xmlns:p14="http://schemas.microsoft.com/office/powerpoint/2010/main" val="419550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thing</a:t>
            </a:r>
            <a:r>
              <a:rPr lang="en-US" baseline="0" dirty="0" smtClean="0"/>
              <a:t> that is done to reduce your risk of developing an infection is the use of Dyna-Hex 4 antiseptic soap. It is to be used the night before and the morning of surgery. The soap is alcohol-free and skin friendly. Perform your normal showering routine with hair washing and rinsing. Then with your water shut off apply the antiseptic soap to your wash cloth as needed to cover all body surfaces; avoiding face, ears, and genital/anal areas. Wait 2 minutes with the water off and then rinse. It is also recommended that you use a fresh clean towel, have clean linens on your bed, and clean nightwear. </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6</a:t>
            </a:fld>
            <a:endParaRPr lang="en-US" altLang="en-US"/>
          </a:p>
        </p:txBody>
      </p:sp>
    </p:spTree>
    <p:extLst>
      <p:ext uri="{BB962C8B-B14F-4D97-AF65-F5344CB8AC3E}">
        <p14:creationId xmlns:p14="http://schemas.microsoft.com/office/powerpoint/2010/main" val="236971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were in the Orthopaedic office you likely</a:t>
            </a:r>
            <a:r>
              <a:rPr lang="en-US" baseline="0" dirty="0" smtClean="0"/>
              <a:t> had the inside of your nose swabbed to check for the presence of MRSA/MSSA, a particular bacteria that would need to be treated prior to surgery. If the swab comes back positive the pre-op clinic will let you know and discuss the next steps. This would include using the Dyna-Hex 4 soap for 5 days prior to surgery and applying a prescription ointment to the inside of your nose prior to surgery. If you hear nothing more about it, then it is nothing to worry about.</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7</a:t>
            </a:fld>
            <a:endParaRPr lang="en-US" altLang="en-US"/>
          </a:p>
        </p:txBody>
      </p:sp>
    </p:spTree>
    <p:extLst>
      <p:ext uri="{BB962C8B-B14F-4D97-AF65-F5344CB8AC3E}">
        <p14:creationId xmlns:p14="http://schemas.microsoft.com/office/powerpoint/2010/main" val="320559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packing your suitcase</a:t>
            </a:r>
            <a:r>
              <a:rPr lang="en-US" baseline="0" dirty="0" smtClean="0"/>
              <a:t> it is best to pack loose, comfortable clothing. Something that will fit comfortably over your incision and is easy to put on. Bring your own personal care items such as tooth brush, tooth paste, comb/brush, deodorant. If you use a C-PAP machine at home please bring it with you, you will not need the distilled water as the hospital will supply it. For entertainment or distraction you can bring electronic devices (you will be able to access the BMH guest Wi-Fi), books, crosswords…</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8</a:t>
            </a:fld>
            <a:endParaRPr lang="en-US" altLang="en-US"/>
          </a:p>
        </p:txBody>
      </p:sp>
    </p:spTree>
    <p:extLst>
      <p:ext uri="{BB962C8B-B14F-4D97-AF65-F5344CB8AC3E}">
        <p14:creationId xmlns:p14="http://schemas.microsoft.com/office/powerpoint/2010/main" val="55027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 out</a:t>
            </a:r>
            <a:r>
              <a:rPr lang="en-US" baseline="0" dirty="0" smtClean="0"/>
              <a:t> what time you need to arrive on your day of surgery please call (802)257-8328 the day before surgery between 1 and 2 PM. The surgery times are not determined until the day before surgery. The typical arrival times for total joint patients are 6:00 am, 7:15 am, and 9:30 am. If your surgery is on a Monday or before a holiday weekend, please call the Friday before your surgery. If your surgery is on the day after a holiday that falls during the week, call 2 days before your surgery.</a:t>
            </a:r>
            <a:endParaRPr lang="en-US" dirty="0"/>
          </a:p>
        </p:txBody>
      </p:sp>
      <p:sp>
        <p:nvSpPr>
          <p:cNvPr id="4" name="Slide Number Placeholder 3"/>
          <p:cNvSpPr>
            <a:spLocks noGrp="1"/>
          </p:cNvSpPr>
          <p:nvPr>
            <p:ph type="sldNum" sz="quarter" idx="10"/>
          </p:nvPr>
        </p:nvSpPr>
        <p:spPr/>
        <p:txBody>
          <a:bodyPr/>
          <a:lstStyle/>
          <a:p>
            <a:fld id="{71DB6CAA-FB33-4D5D-A4C2-A0B2D48DF0C7}" type="slidenum">
              <a:rPr lang="en-US" altLang="en-US" smtClean="0"/>
              <a:pPr/>
              <a:t>9</a:t>
            </a:fld>
            <a:endParaRPr lang="en-US" altLang="en-US"/>
          </a:p>
        </p:txBody>
      </p:sp>
    </p:spTree>
    <p:extLst>
      <p:ext uri="{BB962C8B-B14F-4D97-AF65-F5344CB8AC3E}">
        <p14:creationId xmlns:p14="http://schemas.microsoft.com/office/powerpoint/2010/main" val="356332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C518346-874E-4850-A1B0-4632A1DEA781}" type="slidenum">
              <a:rPr lang="en-US" altLang="en-US" smtClean="0"/>
              <a:pPr/>
              <a:t>‹#›</a:t>
            </a:fld>
            <a:endParaRPr lang="en-US" altLang="en-US"/>
          </a:p>
        </p:txBody>
      </p:sp>
    </p:spTree>
    <p:extLst>
      <p:ext uri="{BB962C8B-B14F-4D97-AF65-F5344CB8AC3E}">
        <p14:creationId xmlns:p14="http://schemas.microsoft.com/office/powerpoint/2010/main" val="358708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7D83C0B-1399-478A-910F-9948705E606E}" type="slidenum">
              <a:rPr lang="en-US" altLang="en-US" smtClean="0"/>
              <a:pPr/>
              <a:t>‹#›</a:t>
            </a:fld>
            <a:endParaRPr lang="en-US" altLang="en-US"/>
          </a:p>
        </p:txBody>
      </p:sp>
    </p:spTree>
    <p:extLst>
      <p:ext uri="{BB962C8B-B14F-4D97-AF65-F5344CB8AC3E}">
        <p14:creationId xmlns:p14="http://schemas.microsoft.com/office/powerpoint/2010/main" val="217542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67D83C0B-1399-478A-910F-9948705E606E}" type="slidenum">
              <a:rPr lang="en-US" altLang="en-US" smtClean="0"/>
              <a:pPr/>
              <a:t>‹#›</a:t>
            </a:fld>
            <a:endParaRPr lang="en-US" altLang="en-US"/>
          </a:p>
        </p:txBody>
      </p:sp>
    </p:spTree>
    <p:extLst>
      <p:ext uri="{BB962C8B-B14F-4D97-AF65-F5344CB8AC3E}">
        <p14:creationId xmlns:p14="http://schemas.microsoft.com/office/powerpoint/2010/main" val="312205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pPr>
              <a:defRPr/>
            </a:pPr>
            <a:endParaRPr lang="en-US"/>
          </a:p>
        </p:txBody>
      </p:sp>
      <p:sp>
        <p:nvSpPr>
          <p:cNvPr id="7" name="Rectangle 9"/>
          <p:cNvSpPr>
            <a:spLocks noGrp="1" noChangeArrowheads="1"/>
          </p:cNvSpPr>
          <p:nvPr>
            <p:ph type="ftr" sz="quarter" idx="11"/>
          </p:nvPr>
        </p:nvSpPr>
        <p:spPr/>
        <p:txBody>
          <a:bodyPr/>
          <a:lstStyle>
            <a:lvl1pPr>
              <a:defRPr/>
            </a:lvl1pPr>
          </a:lstStyle>
          <a:p>
            <a:pPr>
              <a:defRPr/>
            </a:pPr>
            <a:endParaRPr lang="en-US"/>
          </a:p>
        </p:txBody>
      </p:sp>
      <p:sp>
        <p:nvSpPr>
          <p:cNvPr id="8" name="Rectangle 10"/>
          <p:cNvSpPr>
            <a:spLocks noGrp="1" noChangeArrowheads="1"/>
          </p:cNvSpPr>
          <p:nvPr>
            <p:ph type="sldNum" sz="quarter" idx="12"/>
          </p:nvPr>
        </p:nvSpPr>
        <p:spPr/>
        <p:txBody>
          <a:bodyPr/>
          <a:lstStyle>
            <a:lvl1pPr>
              <a:defRPr/>
            </a:lvl1pPr>
          </a:lstStyle>
          <a:p>
            <a:fld id="{679C9BAA-A8F5-49A1-8853-8D495E075BF1}" type="slidenum">
              <a:rPr lang="en-US" altLang="en-US"/>
              <a:pPr/>
              <a:t>‹#›</a:t>
            </a:fld>
            <a:endParaRPr lang="en-US" altLang="en-US"/>
          </a:p>
        </p:txBody>
      </p:sp>
    </p:spTree>
    <p:extLst>
      <p:ext uri="{BB962C8B-B14F-4D97-AF65-F5344CB8AC3E}">
        <p14:creationId xmlns:p14="http://schemas.microsoft.com/office/powerpoint/2010/main" val="35284613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fld id="{08BA116A-2EA6-4444-B0AE-C923DA1B6672}" type="slidenum">
              <a:rPr lang="en-US" altLang="en-US"/>
              <a:pPr/>
              <a:t>‹#›</a:t>
            </a:fld>
            <a:endParaRPr lang="en-US" altLang="en-US"/>
          </a:p>
        </p:txBody>
      </p:sp>
    </p:spTree>
    <p:extLst>
      <p:ext uri="{BB962C8B-B14F-4D97-AF65-F5344CB8AC3E}">
        <p14:creationId xmlns:p14="http://schemas.microsoft.com/office/powerpoint/2010/main" val="28014184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0013" y="18272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0013" y="39608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fld id="{38B7D890-7370-4307-9FFB-8D76EB79F016}" type="slidenum">
              <a:rPr lang="en-US" altLang="en-US"/>
              <a:pPr/>
              <a:t>‹#›</a:t>
            </a:fld>
            <a:endParaRPr lang="en-US" altLang="en-US"/>
          </a:p>
        </p:txBody>
      </p:sp>
    </p:spTree>
    <p:extLst>
      <p:ext uri="{BB962C8B-B14F-4D97-AF65-F5344CB8AC3E}">
        <p14:creationId xmlns:p14="http://schemas.microsoft.com/office/powerpoint/2010/main" val="11857298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7D83C0B-1399-478A-910F-9948705E606E}" type="slidenum">
              <a:rPr lang="en-US" altLang="en-US" smtClean="0"/>
              <a:pPr/>
              <a:t>‹#›</a:t>
            </a:fld>
            <a:endParaRPr lang="en-US" altLang="en-US"/>
          </a:p>
        </p:txBody>
      </p:sp>
    </p:spTree>
    <p:extLst>
      <p:ext uri="{BB962C8B-B14F-4D97-AF65-F5344CB8AC3E}">
        <p14:creationId xmlns:p14="http://schemas.microsoft.com/office/powerpoint/2010/main" val="287065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21437D8-6F4F-4142-91FD-A3DA2FABDC80}" type="slidenum">
              <a:rPr lang="en-US" altLang="en-US" smtClean="0"/>
              <a:pPr/>
              <a:t>‹#›</a:t>
            </a:fld>
            <a:endParaRPr lang="en-US" altLang="en-US"/>
          </a:p>
        </p:txBody>
      </p:sp>
    </p:spTree>
    <p:extLst>
      <p:ext uri="{BB962C8B-B14F-4D97-AF65-F5344CB8AC3E}">
        <p14:creationId xmlns:p14="http://schemas.microsoft.com/office/powerpoint/2010/main" val="42741885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D83C0B-1399-478A-910F-9948705E606E}" type="slidenum">
              <a:rPr lang="en-US" altLang="en-US" smtClean="0"/>
              <a:pPr/>
              <a:t>‹#›</a:t>
            </a:fld>
            <a:endParaRPr lang="en-US" altLang="en-US"/>
          </a:p>
        </p:txBody>
      </p:sp>
    </p:spTree>
    <p:extLst>
      <p:ext uri="{BB962C8B-B14F-4D97-AF65-F5344CB8AC3E}">
        <p14:creationId xmlns:p14="http://schemas.microsoft.com/office/powerpoint/2010/main" val="74157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7D83C0B-1399-478A-910F-9948705E606E}" type="slidenum">
              <a:rPr lang="en-US" altLang="en-US" smtClean="0"/>
              <a:pPr/>
              <a:t>‹#›</a:t>
            </a:fld>
            <a:endParaRPr lang="en-US" altLang="en-US"/>
          </a:p>
        </p:txBody>
      </p:sp>
    </p:spTree>
    <p:extLst>
      <p:ext uri="{BB962C8B-B14F-4D97-AF65-F5344CB8AC3E}">
        <p14:creationId xmlns:p14="http://schemas.microsoft.com/office/powerpoint/2010/main" val="376634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AD1AAC1-5037-45D8-AEC4-F3C4B80BED9D}" type="slidenum">
              <a:rPr lang="en-US" altLang="en-US" smtClean="0"/>
              <a:pPr/>
              <a:t>‹#›</a:t>
            </a:fld>
            <a:endParaRPr lang="en-US" altLang="en-US"/>
          </a:p>
        </p:txBody>
      </p:sp>
    </p:spTree>
    <p:extLst>
      <p:ext uri="{BB962C8B-B14F-4D97-AF65-F5344CB8AC3E}">
        <p14:creationId xmlns:p14="http://schemas.microsoft.com/office/powerpoint/2010/main" val="307447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66B4F92-7DE8-404F-AC7C-CF7457233BAD}" type="slidenum">
              <a:rPr lang="en-US" altLang="en-US" smtClean="0"/>
              <a:pPr/>
              <a:t>‹#›</a:t>
            </a:fld>
            <a:endParaRPr lang="en-US" altLang="en-US"/>
          </a:p>
        </p:txBody>
      </p:sp>
    </p:spTree>
    <p:extLst>
      <p:ext uri="{BB962C8B-B14F-4D97-AF65-F5344CB8AC3E}">
        <p14:creationId xmlns:p14="http://schemas.microsoft.com/office/powerpoint/2010/main" val="76240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D83C0B-1399-478A-910F-9948705E606E}" type="slidenum">
              <a:rPr lang="en-US" altLang="en-US" smtClean="0"/>
              <a:pPr/>
              <a:t>‹#›</a:t>
            </a:fld>
            <a:endParaRPr lang="en-US" altLang="en-US"/>
          </a:p>
        </p:txBody>
      </p:sp>
    </p:spTree>
    <p:extLst>
      <p:ext uri="{BB962C8B-B14F-4D97-AF65-F5344CB8AC3E}">
        <p14:creationId xmlns:p14="http://schemas.microsoft.com/office/powerpoint/2010/main" val="202664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D83C0B-1399-478A-910F-9948705E606E}" type="slidenum">
              <a:rPr lang="en-US" altLang="en-US" smtClean="0"/>
              <a:pPr/>
              <a:t>‹#›</a:t>
            </a:fld>
            <a:endParaRPr lang="en-US" altLang="en-US"/>
          </a:p>
        </p:txBody>
      </p:sp>
    </p:spTree>
    <p:extLst>
      <p:ext uri="{BB962C8B-B14F-4D97-AF65-F5344CB8AC3E}">
        <p14:creationId xmlns:p14="http://schemas.microsoft.com/office/powerpoint/2010/main" val="375618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67D83C0B-1399-478A-910F-9948705E606E}" type="slidenum">
              <a:rPr lang="en-US" altLang="en-US" smtClean="0"/>
              <a:pPr/>
              <a:t>‹#›</a:t>
            </a:fld>
            <a:endParaRPr lang="en-US" altLang="en-US"/>
          </a:p>
        </p:txBody>
      </p:sp>
    </p:spTree>
    <p:extLst>
      <p:ext uri="{BB962C8B-B14F-4D97-AF65-F5344CB8AC3E}">
        <p14:creationId xmlns:p14="http://schemas.microsoft.com/office/powerpoint/2010/main" val="3619218048"/>
      </p:ext>
    </p:extLst>
  </p:cSld>
  <p:clrMap bg1="dk1" tx1="lt1" bg2="dk2"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37.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4188" y="452438"/>
            <a:ext cx="6221412" cy="1400175"/>
          </a:xfrm>
        </p:spPr>
        <p:txBody>
          <a:bodyPr>
            <a:normAutofit fontScale="90000"/>
          </a:bodyPr>
          <a:lstStyle/>
          <a:p>
            <a:pPr eaLnBrk="1" hangingPunct="1"/>
            <a:r>
              <a:rPr lang="en-US" altLang="en-US" dirty="0" smtClean="0"/>
              <a:t>Welcome to our </a:t>
            </a:r>
            <a:br>
              <a:rPr lang="en-US" altLang="en-US" dirty="0" smtClean="0"/>
            </a:br>
            <a:r>
              <a:rPr lang="en-US" altLang="en-US" dirty="0" smtClean="0"/>
              <a:t>Total Joint Preparation Class</a:t>
            </a:r>
          </a:p>
        </p:txBody>
      </p:sp>
      <p:sp>
        <p:nvSpPr>
          <p:cNvPr id="4099" name="Rectangle 3"/>
          <p:cNvSpPr>
            <a:spLocks noGrp="1" noChangeArrowheads="1"/>
          </p:cNvSpPr>
          <p:nvPr>
            <p:ph idx="1"/>
          </p:nvPr>
        </p:nvSpPr>
        <p:spPr>
          <a:xfrm>
            <a:off x="1370013" y="1827213"/>
            <a:ext cx="7313612" cy="4268787"/>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altLang="en-US" sz="2800" dirty="0" smtClean="0">
              <a:latin typeface="Arial" panose="020B0604020202020204" pitchFamily="34" charset="0"/>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800" dirty="0" smtClean="0">
                <a:latin typeface="Arial" panose="020B0604020202020204" pitchFamily="34" charset="0"/>
              </a:rPr>
              <a:t>What You Can Expect…</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altLang="en-US" sz="2800" dirty="0" smtClean="0">
              <a:latin typeface="Arial" panose="020B0604020202020204" pitchFamily="34" charset="0"/>
            </a:endParaRPr>
          </a:p>
          <a:p>
            <a:pPr defTabSz="457207">
              <a:lnSpc>
                <a:spcPct val="90000"/>
              </a:lnSpc>
              <a:spcAft>
                <a:spcPts val="0"/>
              </a:spcAft>
              <a:defRPr/>
            </a:pPr>
            <a:r>
              <a:rPr lang="en-US" altLang="en-US" sz="2800" dirty="0" smtClean="0">
                <a:latin typeface="Arial" panose="020B0604020202020204" pitchFamily="34" charset="0"/>
              </a:rPr>
              <a:t>Presentations by:</a:t>
            </a:r>
          </a:p>
          <a:p>
            <a:pPr marL="0" indent="0" defTabSz="457207">
              <a:lnSpc>
                <a:spcPct val="90000"/>
              </a:lnSpc>
              <a:spcAft>
                <a:spcPts val="0"/>
              </a:spcAft>
              <a:buNone/>
              <a:defRPr/>
            </a:pPr>
            <a:endParaRPr lang="en-US" altLang="en-US" sz="2800" dirty="0" smtClean="0">
              <a:latin typeface="Arial" panose="020B0604020202020204" pitchFamily="34" charset="0"/>
            </a:endParaRPr>
          </a:p>
          <a:p>
            <a:pPr marL="800107" lvl="1" indent="-342900" defTabSz="457207">
              <a:lnSpc>
                <a:spcPct val="90000"/>
              </a:lnSpc>
              <a:spcAft>
                <a:spcPts val="0"/>
              </a:spcAft>
              <a:defRPr/>
            </a:pPr>
            <a:r>
              <a:rPr lang="en-US" altLang="en-US" sz="2400" dirty="0" smtClean="0">
                <a:latin typeface="Arial" panose="020B0604020202020204" pitchFamily="34" charset="0"/>
              </a:rPr>
              <a:t>Nurse Navigator: Ashley Rice, RN</a:t>
            </a:r>
          </a:p>
          <a:p>
            <a:pPr marL="1143007" lvl="4" indent="0" defTabSz="457207">
              <a:spcAft>
                <a:spcPts val="0"/>
              </a:spcAft>
              <a:buNone/>
              <a:defRPr/>
            </a:pPr>
            <a:r>
              <a:rPr lang="en-US" altLang="en-US" dirty="0">
                <a:latin typeface="Arial" panose="020B0604020202020204" pitchFamily="34" charset="0"/>
              </a:rPr>
              <a:t>	</a:t>
            </a:r>
            <a:r>
              <a:rPr lang="en-US" altLang="en-US" dirty="0" smtClean="0">
                <a:latin typeface="Arial" panose="020B0604020202020204" pitchFamily="34" charset="0"/>
              </a:rPr>
              <a:t>			                  Phone: 802-251-8418</a:t>
            </a:r>
          </a:p>
          <a:p>
            <a:pPr marL="1143007" lvl="4" indent="0" defTabSz="457207">
              <a:spcAft>
                <a:spcPts val="0"/>
              </a:spcAft>
              <a:buNone/>
              <a:defRPr/>
            </a:pPr>
            <a:endParaRPr lang="en-US" altLang="en-US" dirty="0" smtClean="0">
              <a:latin typeface="Arial" panose="020B0604020202020204" pitchFamily="34" charset="0"/>
            </a:endParaRPr>
          </a:p>
          <a:p>
            <a:pPr marL="800107" lvl="1" indent="-342900" defTabSz="457207">
              <a:lnSpc>
                <a:spcPct val="90000"/>
              </a:lnSpc>
              <a:spcAft>
                <a:spcPts val="0"/>
              </a:spcAft>
              <a:defRPr/>
            </a:pPr>
            <a:r>
              <a:rPr lang="en-US" altLang="en-US" sz="2400" dirty="0" smtClean="0">
                <a:latin typeface="Arial" panose="020B0604020202020204" pitchFamily="34" charset="0"/>
              </a:rPr>
              <a:t>BMH Physical Therapy: Kailey Crowell, DPT</a:t>
            </a:r>
            <a:endParaRPr lang="en-US" altLang="en-US" sz="2000" dirty="0" smtClean="0">
              <a:latin typeface="Arial" panose="020B0604020202020204" pitchFamily="34" charset="0"/>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altLang="en-US" sz="2800" dirty="0" smtClean="0"/>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altLang="en-US" sz="2500" dirty="0" smtClean="0"/>
          </a:p>
        </p:txBody>
      </p:sp>
      <p:pic>
        <p:nvPicPr>
          <p:cNvPr id="4" name="Picture 3" descr="letterhead_top image"/>
          <p:cNvPicPr/>
          <p:nvPr/>
        </p:nvPicPr>
        <p:blipFill rotWithShape="1">
          <a:blip r:embed="rId3" cstate="print">
            <a:extLst>
              <a:ext uri="{28A0092B-C50C-407E-A947-70E740481C1C}">
                <a14:useLocalDpi xmlns:a14="http://schemas.microsoft.com/office/drawing/2010/main" val="0"/>
              </a:ext>
            </a:extLst>
          </a:blip>
          <a:srcRect r="66056"/>
          <a:stretch/>
        </p:blipFill>
        <p:spPr bwMode="auto">
          <a:xfrm>
            <a:off x="6572040" y="448192"/>
            <a:ext cx="2171700" cy="1115060"/>
          </a:xfrm>
          <a:prstGeom prst="rect">
            <a:avLst/>
          </a:prstGeom>
          <a:noFill/>
          <a:ln w="38100">
            <a:solidFill>
              <a:schemeClr val="accent2">
                <a:lumMod val="50000"/>
              </a:schemeClr>
            </a:solidFill>
          </a:ln>
          <a:extLst>
            <a:ext uri="{53640926-AAD7-44D8-BBD7-CCE9431645EC}">
              <a14:shadowObscured xmlns:a14="http://schemas.microsoft.com/office/drawing/2010/main"/>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7313612" cy="1143000"/>
          </a:xfrm>
        </p:spPr>
        <p:txBody>
          <a:bodyPr/>
          <a:lstStyle/>
          <a:p>
            <a:pPr eaLnBrk="1" hangingPunct="1"/>
            <a:r>
              <a:rPr lang="en-US" altLang="en-US" dirty="0" smtClean="0"/>
              <a:t>Morning of Surgery</a:t>
            </a:r>
          </a:p>
        </p:txBody>
      </p:sp>
      <p:sp>
        <p:nvSpPr>
          <p:cNvPr id="32771" name="Rectangle 3"/>
          <p:cNvSpPr>
            <a:spLocks noGrp="1" noChangeArrowheads="1"/>
          </p:cNvSpPr>
          <p:nvPr>
            <p:ph type="body" sz="half" idx="1"/>
          </p:nvPr>
        </p:nvSpPr>
        <p:spPr>
          <a:xfrm>
            <a:off x="228600" y="1905000"/>
            <a:ext cx="4495800" cy="4876800"/>
          </a:xfrm>
        </p:spPr>
        <p:txBody>
          <a:bodyPr>
            <a:normAutofit fontScale="92500"/>
          </a:bodyPr>
          <a:lstStyle/>
          <a:p>
            <a:pPr eaLnBrk="1" hangingPunct="1"/>
            <a:r>
              <a:rPr lang="en-US" altLang="en-US" sz="2400" dirty="0" smtClean="0">
                <a:latin typeface="Arial" charset="0"/>
              </a:rPr>
              <a:t>Come in the Main Entrance of the hospital, you will register on your right at Patient Registration</a:t>
            </a:r>
          </a:p>
          <a:p>
            <a:pPr lvl="2"/>
            <a:r>
              <a:rPr lang="en-US" altLang="en-US" sz="2000" dirty="0">
                <a:latin typeface="Arial" charset="0"/>
                <a:cs typeface="Arial" charset="0"/>
              </a:rPr>
              <a:t>It is ok to leave valuables at home however you MUST bring in both your photo ID and insurance </a:t>
            </a:r>
            <a:r>
              <a:rPr lang="en-US" altLang="en-US" sz="2000" dirty="0" smtClean="0">
                <a:latin typeface="Arial" charset="0"/>
                <a:cs typeface="Arial" charset="0"/>
              </a:rPr>
              <a:t>card</a:t>
            </a:r>
            <a:endParaRPr lang="en-US" altLang="en-US" sz="2000" dirty="0" smtClean="0">
              <a:latin typeface="Arial" charset="0"/>
            </a:endParaRPr>
          </a:p>
          <a:p>
            <a:pPr eaLnBrk="1" hangingPunct="1"/>
            <a:r>
              <a:rPr lang="en-US" altLang="en-US" sz="2400" dirty="0" smtClean="0">
                <a:latin typeface="Arial" charset="0"/>
              </a:rPr>
              <a:t>You will then be guided to the 2</a:t>
            </a:r>
            <a:r>
              <a:rPr lang="en-US" altLang="en-US" sz="2400" baseline="30000" dirty="0" smtClean="0">
                <a:latin typeface="Arial" charset="0"/>
              </a:rPr>
              <a:t>nd</a:t>
            </a:r>
            <a:r>
              <a:rPr lang="en-US" altLang="en-US" sz="2400" dirty="0" smtClean="0">
                <a:latin typeface="Arial" charset="0"/>
              </a:rPr>
              <a:t> floor</a:t>
            </a:r>
          </a:p>
          <a:p>
            <a:r>
              <a:rPr lang="en-US" altLang="en-US" sz="2400" dirty="0" smtClean="0">
                <a:latin typeface="Arial" charset="0"/>
              </a:rPr>
              <a:t>Admission routine with your 2</a:t>
            </a:r>
            <a:r>
              <a:rPr lang="en-US" altLang="en-US" sz="2400" baseline="30000" dirty="0" smtClean="0">
                <a:latin typeface="Arial" charset="0"/>
              </a:rPr>
              <a:t>nd</a:t>
            </a:r>
            <a:r>
              <a:rPr lang="en-US" altLang="en-US" sz="2400" dirty="0" smtClean="0">
                <a:latin typeface="Arial" charset="0"/>
              </a:rPr>
              <a:t> floor nurse begins. Additional </a:t>
            </a:r>
            <a:r>
              <a:rPr lang="en-US" altLang="en-US" sz="2400" dirty="0">
                <a:latin typeface="Arial" charset="0"/>
              </a:rPr>
              <a:t>labs will be completed, if </a:t>
            </a:r>
            <a:r>
              <a:rPr lang="en-US" altLang="en-US" sz="2400" dirty="0" smtClean="0">
                <a:latin typeface="Arial" charset="0"/>
              </a:rPr>
              <a:t>needed.</a:t>
            </a:r>
          </a:p>
          <a:p>
            <a:pPr eaLnBrk="1" hangingPunct="1"/>
            <a:r>
              <a:rPr lang="en-US" altLang="en-US" sz="2400" dirty="0" smtClean="0">
                <a:latin typeface="Arial" charset="0"/>
              </a:rPr>
              <a:t>Family is allowed to accompany you to the 2</a:t>
            </a:r>
            <a:r>
              <a:rPr lang="en-US" altLang="en-US" sz="2400" baseline="30000" dirty="0" smtClean="0">
                <a:latin typeface="Arial" charset="0"/>
              </a:rPr>
              <a:t>nd</a:t>
            </a:r>
            <a:r>
              <a:rPr lang="en-US" altLang="en-US" sz="2400" dirty="0" smtClean="0">
                <a:latin typeface="Arial" charset="0"/>
              </a:rPr>
              <a:t> floor on the morning of surgery</a:t>
            </a:r>
          </a:p>
          <a:p>
            <a:pPr eaLnBrk="1" hangingPunct="1">
              <a:buFont typeface="Wingdings" pitchFamily="2" charset="2"/>
              <a:buNone/>
            </a:pPr>
            <a:endParaRPr lang="en-US" altLang="en-US" sz="2800" dirty="0" smtClean="0">
              <a:latin typeface="Arial" charset="0"/>
            </a:endParaRPr>
          </a:p>
        </p:txBody>
      </p:sp>
      <p:pic>
        <p:nvPicPr>
          <p:cNvPr id="23556" name="Picture 6" descr="MC900221941[1]"/>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0" y="3124200"/>
            <a:ext cx="19319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7364412" cy="1400175"/>
          </a:xfrm>
        </p:spPr>
        <p:txBody>
          <a:bodyPr>
            <a:normAutofit/>
          </a:bodyPr>
          <a:lstStyle/>
          <a:p>
            <a:pPr eaLnBrk="1" hangingPunct="1"/>
            <a:r>
              <a:rPr lang="en-US" altLang="en-US" dirty="0" smtClean="0"/>
              <a:t>Morning of Surgery continued…</a:t>
            </a:r>
          </a:p>
        </p:txBody>
      </p:sp>
      <p:sp>
        <p:nvSpPr>
          <p:cNvPr id="11267" name="Rectangle 3"/>
          <p:cNvSpPr>
            <a:spLocks noGrp="1" noChangeArrowheads="1"/>
          </p:cNvSpPr>
          <p:nvPr>
            <p:ph idx="1"/>
          </p:nvPr>
        </p:nvSpPr>
        <p:spPr>
          <a:xfrm>
            <a:off x="982133" y="1981200"/>
            <a:ext cx="7704667" cy="4018616"/>
          </a:xfrm>
        </p:spPr>
        <p:txBody>
          <a:bodyPr rtlCol="0">
            <a:normAutofit fontScale="62500" lnSpcReduction="20000"/>
          </a:bodyPr>
          <a:lstStyle/>
          <a:p>
            <a:pPr defTabSz="457207" eaLnBrk="1" fontAlgn="auto" hangingPunct="1">
              <a:lnSpc>
                <a:spcPct val="120000"/>
              </a:lnSpc>
              <a:spcAft>
                <a:spcPts val="0"/>
              </a:spcAft>
              <a:buFont typeface="Arial" panose="020B0604020202020204" pitchFamily="34" charset="0"/>
              <a:buChar char="•"/>
              <a:defRPr/>
            </a:pPr>
            <a:r>
              <a:rPr lang="en-US" altLang="en-US" sz="3100" dirty="0" smtClean="0">
                <a:latin typeface="Arial" panose="020B0604020202020204" pitchFamily="34" charset="0"/>
                <a:cs typeface="Arial" panose="020B0604020202020204" pitchFamily="34" charset="0"/>
              </a:rPr>
              <a:t>When you are ready for surgery you will be brought to the </a:t>
            </a:r>
            <a:r>
              <a:rPr lang="en-US" altLang="en-US" sz="3100" dirty="0">
                <a:latin typeface="Arial" panose="020B0604020202020204" pitchFamily="34" charset="0"/>
                <a:cs typeface="Arial" panose="020B0604020202020204" pitchFamily="34" charset="0"/>
              </a:rPr>
              <a:t>post-anesthesia care </a:t>
            </a:r>
            <a:r>
              <a:rPr lang="en-US" altLang="en-US" sz="3100" dirty="0" smtClean="0">
                <a:latin typeface="Arial" panose="020B0604020202020204" pitchFamily="34" charset="0"/>
                <a:cs typeface="Arial" panose="020B0604020202020204" pitchFamily="34" charset="0"/>
              </a:rPr>
              <a:t>unit (PACU) in your hospital bed. Family can accompany you to the PACU, however, family may not be allowed into the PACU depending on patient census</a:t>
            </a:r>
            <a:endParaRPr lang="en-US" altLang="en-US" sz="3100" dirty="0">
              <a:latin typeface="Arial" panose="020B0604020202020204" pitchFamily="34" charset="0"/>
              <a:cs typeface="Arial" panose="020B0604020202020204" pitchFamily="34" charset="0"/>
            </a:endParaRPr>
          </a:p>
          <a:p>
            <a:pPr defTabSz="457207" eaLnBrk="1" fontAlgn="auto" hangingPunct="1">
              <a:lnSpc>
                <a:spcPct val="120000"/>
              </a:lnSpc>
              <a:spcAft>
                <a:spcPts val="0"/>
              </a:spcAft>
              <a:buFont typeface="Arial" panose="020B0604020202020204" pitchFamily="34" charset="0"/>
              <a:buChar char="•"/>
              <a:defRPr/>
            </a:pPr>
            <a:r>
              <a:rPr lang="en-US" altLang="en-US" sz="3100" dirty="0" smtClean="0">
                <a:latin typeface="Arial" panose="020B0604020202020204" pitchFamily="34" charset="0"/>
                <a:cs typeface="Arial" panose="020B0604020202020204" pitchFamily="34" charset="0"/>
              </a:rPr>
              <a:t>Here you will meet with the surgeon one more time ahead of surgery</a:t>
            </a:r>
          </a:p>
          <a:p>
            <a:pPr defTabSz="457207" eaLnBrk="1" fontAlgn="auto" hangingPunct="1">
              <a:lnSpc>
                <a:spcPct val="80000"/>
              </a:lnSpc>
              <a:spcAft>
                <a:spcPts val="0"/>
              </a:spcAft>
              <a:buFont typeface="Arial" panose="020B0604020202020204" pitchFamily="34" charset="0"/>
              <a:buChar char="•"/>
              <a:defRPr/>
            </a:pPr>
            <a:endParaRPr lang="en-US" altLang="en-US" sz="3100" dirty="0" smtClean="0">
              <a:latin typeface="Arial" panose="020B0604020202020204" pitchFamily="34" charset="0"/>
              <a:cs typeface="Arial" panose="020B0604020202020204" pitchFamily="34" charset="0"/>
            </a:endParaRPr>
          </a:p>
          <a:p>
            <a:pPr defTabSz="457207" eaLnBrk="1" fontAlgn="auto" hangingPunct="1">
              <a:lnSpc>
                <a:spcPct val="80000"/>
              </a:lnSpc>
              <a:spcAft>
                <a:spcPts val="0"/>
              </a:spcAft>
              <a:buFont typeface="Arial" panose="020B0604020202020204" pitchFamily="34" charset="0"/>
              <a:buChar char="•"/>
              <a:defRPr/>
            </a:pPr>
            <a:r>
              <a:rPr lang="en-US" altLang="en-US" sz="3100" dirty="0" smtClean="0">
                <a:latin typeface="Arial" panose="020B0604020202020204" pitchFamily="34" charset="0"/>
                <a:cs typeface="Arial" panose="020B0604020202020204" pitchFamily="34" charset="0"/>
              </a:rPr>
              <a:t>You will also meet with your Anesthesia provider to: </a:t>
            </a:r>
          </a:p>
          <a:p>
            <a:pPr marL="0" indent="0" defTabSz="457207" eaLnBrk="1" fontAlgn="auto" hangingPunct="1">
              <a:lnSpc>
                <a:spcPct val="80000"/>
              </a:lnSpc>
              <a:spcAft>
                <a:spcPts val="0"/>
              </a:spcAft>
              <a:buNone/>
              <a:defRPr/>
            </a:pPr>
            <a:endParaRPr lang="en-US" altLang="en-US" sz="3100" dirty="0" smtClean="0">
              <a:latin typeface="Arial" panose="020B0604020202020204" pitchFamily="34" charset="0"/>
              <a:cs typeface="Arial" panose="020B0604020202020204" pitchFamily="34" charset="0"/>
            </a:endParaRPr>
          </a:p>
          <a:p>
            <a:pPr marL="914407" lvl="1" indent="-457200" defTabSz="457207" eaLnBrk="1" fontAlgn="auto" hangingPunct="1">
              <a:lnSpc>
                <a:spcPct val="80000"/>
              </a:lnSpc>
              <a:spcAft>
                <a:spcPts val="0"/>
              </a:spcAft>
              <a:buFont typeface="Arial" panose="020B0604020202020204" pitchFamily="34" charset="0"/>
              <a:buChar char="•"/>
              <a:defRPr/>
            </a:pPr>
            <a:r>
              <a:rPr lang="en-US" altLang="en-US" sz="3100" dirty="0" smtClean="0">
                <a:latin typeface="Arial" panose="020B0604020202020204" pitchFamily="34" charset="0"/>
                <a:cs typeface="Arial" panose="020B0604020202020204" pitchFamily="34" charset="0"/>
              </a:rPr>
              <a:t>Discuss anesthesia options</a:t>
            </a:r>
          </a:p>
          <a:p>
            <a:pPr marL="914407" lvl="1" indent="-457200" defTabSz="457207" eaLnBrk="1" fontAlgn="auto" hangingPunct="1">
              <a:lnSpc>
                <a:spcPct val="80000"/>
              </a:lnSpc>
              <a:spcAft>
                <a:spcPts val="0"/>
              </a:spcAft>
              <a:buFont typeface="Arial" panose="020B0604020202020204" pitchFamily="34" charset="0"/>
              <a:buChar char="•"/>
              <a:defRPr/>
            </a:pPr>
            <a:r>
              <a:rPr lang="en-US" altLang="en-US" sz="3100" dirty="0" smtClean="0">
                <a:latin typeface="Arial" panose="020B0604020202020204" pitchFamily="34" charset="0"/>
                <a:cs typeface="Arial" panose="020B0604020202020204" pitchFamily="34" charset="0"/>
              </a:rPr>
              <a:t>Have any of your questions and concerns addressed</a:t>
            </a:r>
          </a:p>
          <a:p>
            <a:pPr marL="914407" lvl="1" indent="-457200" defTabSz="457207" eaLnBrk="1" fontAlgn="auto" hangingPunct="1">
              <a:lnSpc>
                <a:spcPct val="80000"/>
              </a:lnSpc>
              <a:spcAft>
                <a:spcPts val="0"/>
              </a:spcAft>
              <a:buFont typeface="Arial" panose="020B0604020202020204" pitchFamily="34" charset="0"/>
              <a:buChar char="•"/>
              <a:defRPr/>
            </a:pPr>
            <a:r>
              <a:rPr lang="en-US" altLang="en-US" sz="3100" dirty="0" smtClean="0">
                <a:latin typeface="Arial" panose="020B0604020202020204" pitchFamily="34" charset="0"/>
                <a:cs typeface="Arial" panose="020B0604020202020204" pitchFamily="34" charset="0"/>
              </a:rPr>
              <a:t>Reach an agreement</a:t>
            </a:r>
          </a:p>
          <a:p>
            <a:pPr marL="914407" lvl="1" indent="-457200" defTabSz="457207" eaLnBrk="1" fontAlgn="auto" hangingPunct="1">
              <a:lnSpc>
                <a:spcPct val="80000"/>
              </a:lnSpc>
              <a:spcAft>
                <a:spcPts val="0"/>
              </a:spcAft>
              <a:buFont typeface="Arial" panose="020B0604020202020204" pitchFamily="34" charset="0"/>
              <a:buChar char="•"/>
              <a:defRPr/>
            </a:pPr>
            <a:r>
              <a:rPr lang="en-US" altLang="en-US" sz="3100" dirty="0" smtClean="0">
                <a:latin typeface="Arial" panose="020B0604020202020204" pitchFamily="34" charset="0"/>
                <a:cs typeface="Arial" panose="020B0604020202020204" pitchFamily="34" charset="0"/>
              </a:rPr>
              <a:t>Sign consent for anesthesia</a:t>
            </a:r>
            <a:endParaRPr lang="en-US" altLang="en-US" sz="2100" dirty="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7704667" cy="1524001"/>
          </a:xfrm>
        </p:spPr>
        <p:txBody>
          <a:bodyPr/>
          <a:lstStyle/>
          <a:p>
            <a:pPr eaLnBrk="1" hangingPunct="1"/>
            <a:r>
              <a:rPr lang="en-US" altLang="en-US" dirty="0" smtClean="0"/>
              <a:t>Anesthesia</a:t>
            </a:r>
          </a:p>
        </p:txBody>
      </p:sp>
      <p:sp>
        <p:nvSpPr>
          <p:cNvPr id="13315" name="Rectangle 3"/>
          <p:cNvSpPr>
            <a:spLocks noGrp="1" noChangeArrowheads="1"/>
          </p:cNvSpPr>
          <p:nvPr>
            <p:ph idx="1"/>
          </p:nvPr>
        </p:nvSpPr>
        <p:spPr>
          <a:xfrm>
            <a:off x="914400" y="2439987"/>
            <a:ext cx="7313613" cy="4418013"/>
          </a:xfrm>
        </p:spPr>
        <p:txBody>
          <a:bodyPr rtlCol="0">
            <a:normAutofit/>
          </a:bodyPr>
          <a:lstStyle/>
          <a:p>
            <a:pPr defTabSz="457207" eaLnBrk="1" fontAlgn="auto" hangingPunct="1">
              <a:spcAft>
                <a:spcPts val="0"/>
              </a:spcAft>
              <a:buFont typeface="Arial" panose="020B0604020202020204" pitchFamily="34" charset="0"/>
              <a:buChar char="•"/>
              <a:defRPr/>
            </a:pPr>
            <a:r>
              <a:rPr lang="en-US" altLang="en-US" sz="2400" dirty="0" smtClean="0">
                <a:latin typeface="Arial" charset="0"/>
              </a:rPr>
              <a:t>Types of anesthesia</a:t>
            </a:r>
          </a:p>
          <a:p>
            <a:pPr marL="800107" lvl="1" indent="-342900" defTabSz="457207" eaLnBrk="1" fontAlgn="auto" hangingPunct="1">
              <a:spcAft>
                <a:spcPts val="0"/>
              </a:spcAft>
              <a:buFont typeface="Arial" panose="020B0604020202020204" pitchFamily="34" charset="0"/>
              <a:buChar char="•"/>
              <a:defRPr/>
            </a:pPr>
            <a:r>
              <a:rPr lang="en-US" altLang="en-US" sz="2400" dirty="0" smtClean="0">
                <a:latin typeface="Arial" charset="0"/>
              </a:rPr>
              <a:t>IV Sedation </a:t>
            </a:r>
          </a:p>
          <a:p>
            <a:pPr marL="800107" lvl="1" indent="-342900" defTabSz="457207" eaLnBrk="1" fontAlgn="auto" hangingPunct="1">
              <a:spcAft>
                <a:spcPts val="0"/>
              </a:spcAft>
              <a:buFont typeface="Arial" panose="020B0604020202020204" pitchFamily="34" charset="0"/>
              <a:buChar char="•"/>
              <a:defRPr/>
            </a:pPr>
            <a:r>
              <a:rPr lang="en-US" altLang="en-US" sz="2400" dirty="0" smtClean="0">
                <a:latin typeface="Arial" charset="0"/>
              </a:rPr>
              <a:t>Spinal – most often used for total knees &amp; total hips</a:t>
            </a:r>
          </a:p>
          <a:p>
            <a:pPr marL="800107" lvl="1" indent="-342900" defTabSz="457207" eaLnBrk="1" fontAlgn="auto" hangingPunct="1">
              <a:spcAft>
                <a:spcPts val="0"/>
              </a:spcAft>
              <a:buFont typeface="Arial" panose="020B0604020202020204" pitchFamily="34" charset="0"/>
              <a:buChar char="•"/>
              <a:defRPr/>
            </a:pPr>
            <a:r>
              <a:rPr lang="en-US" altLang="en-US" sz="2400" dirty="0" smtClean="0">
                <a:latin typeface="Arial" charset="0"/>
              </a:rPr>
              <a:t>General – total shoulders</a:t>
            </a:r>
          </a:p>
          <a:p>
            <a:pPr lvl="1" defTabSz="457207" eaLnBrk="1" fontAlgn="auto" hangingPunct="1">
              <a:spcAft>
                <a:spcPts val="0"/>
              </a:spcAft>
              <a:buFont typeface="Arial" panose="020B0604020202020204" pitchFamily="34" charset="0"/>
              <a:buChar char="•"/>
              <a:defRPr/>
            </a:pPr>
            <a:endParaRPr lang="en-US" altLang="en-US" sz="2400" dirty="0" smtClean="0">
              <a:latin typeface="Arial" charset="0"/>
            </a:endParaRPr>
          </a:p>
          <a:p>
            <a:pPr defTabSz="457207" eaLnBrk="1" fontAlgn="auto" hangingPunct="1">
              <a:spcAft>
                <a:spcPts val="0"/>
              </a:spcAft>
              <a:buFont typeface="Arial" panose="020B0604020202020204" pitchFamily="34" charset="0"/>
              <a:buChar char="•"/>
              <a:defRPr/>
            </a:pPr>
            <a:r>
              <a:rPr lang="en-US" altLang="en-US" sz="2400" dirty="0" smtClean="0">
                <a:latin typeface="Arial" charset="0"/>
              </a:rPr>
              <a:t>In addition, knee replacement patients will have the IOVERA nerve block, an adductor canal block (regional block), as well as a </a:t>
            </a:r>
            <a:r>
              <a:rPr lang="en-US" altLang="en-US" sz="2400" dirty="0" err="1" smtClean="0">
                <a:latin typeface="Arial" charset="0"/>
              </a:rPr>
              <a:t>peri</a:t>
            </a:r>
            <a:r>
              <a:rPr lang="en-US" altLang="en-US" sz="2400" dirty="0" smtClean="0">
                <a:latin typeface="Arial" charset="0"/>
              </a:rPr>
              <a:t>-articular block in OR</a:t>
            </a:r>
          </a:p>
          <a:p>
            <a:pPr marL="342906" indent="-342906" defTabSz="457207" eaLnBrk="1" fontAlgn="auto" hangingPunct="1">
              <a:spcAft>
                <a:spcPts val="0"/>
              </a:spcAft>
              <a:buClr>
                <a:schemeClr val="bg2">
                  <a:lumMod val="40000"/>
                  <a:lumOff val="60000"/>
                </a:schemeClr>
              </a:buClr>
              <a:buFontTx/>
              <a:buNone/>
              <a:defRPr/>
            </a:pPr>
            <a:endParaRPr lang="en-US" altLang="en-US" sz="3200" b="1" dirty="0" smtClean="0">
              <a:latin typeface="Arial"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3137" y="304800"/>
            <a:ext cx="7704667" cy="1371599"/>
          </a:xfrm>
        </p:spPr>
        <p:txBody>
          <a:bodyPr/>
          <a:lstStyle/>
          <a:p>
            <a:pPr eaLnBrk="1" hangingPunct="1"/>
            <a:r>
              <a:rPr lang="en-US" altLang="en-US" dirty="0" smtClean="0"/>
              <a:t>Operating Room</a:t>
            </a:r>
          </a:p>
        </p:txBody>
      </p:sp>
      <p:sp>
        <p:nvSpPr>
          <p:cNvPr id="30723" name="Rectangle 3"/>
          <p:cNvSpPr>
            <a:spLocks noGrp="1" noChangeArrowheads="1"/>
          </p:cNvSpPr>
          <p:nvPr>
            <p:ph idx="1"/>
          </p:nvPr>
        </p:nvSpPr>
        <p:spPr>
          <a:xfrm>
            <a:off x="228600" y="2029292"/>
            <a:ext cx="8915400" cy="4828708"/>
          </a:xfrm>
        </p:spPr>
        <p:txBody>
          <a:bodyPr>
            <a:normAutofit/>
          </a:bodyPr>
          <a:lstStyle/>
          <a:p>
            <a:endParaRPr lang="en-US" altLang="en-US" sz="2400" dirty="0" smtClean="0">
              <a:latin typeface="Arial" charset="0"/>
            </a:endParaRPr>
          </a:p>
          <a:p>
            <a:r>
              <a:rPr lang="en-US" altLang="en-US" sz="2400" dirty="0" smtClean="0">
                <a:latin typeface="Arial" charset="0"/>
              </a:rPr>
              <a:t>Greeted by the O.R. staff</a:t>
            </a:r>
          </a:p>
          <a:p>
            <a:r>
              <a:rPr lang="en-US" altLang="en-US" sz="2400" dirty="0" err="1" smtClean="0">
                <a:latin typeface="Arial" charset="0"/>
              </a:rPr>
              <a:t>Brrrrrrrr</a:t>
            </a:r>
            <a:r>
              <a:rPr lang="en-US" altLang="en-US" sz="2400" dirty="0" smtClean="0">
                <a:latin typeface="Arial" charset="0"/>
              </a:rPr>
              <a:t>! It’s cold in here</a:t>
            </a:r>
          </a:p>
          <a:p>
            <a:r>
              <a:rPr lang="en-US" altLang="en-US" sz="2400" dirty="0" smtClean="0">
                <a:latin typeface="Arial" charset="0"/>
              </a:rPr>
              <a:t>All the blue is the sterile field</a:t>
            </a:r>
          </a:p>
          <a:p>
            <a:pPr marL="0" indent="0">
              <a:buNone/>
            </a:pPr>
            <a:endParaRPr lang="en-US" altLang="en-US" sz="2400" dirty="0" smtClean="0">
              <a:latin typeface="Arial" charset="0"/>
            </a:endParaRPr>
          </a:p>
          <a:p>
            <a:r>
              <a:rPr lang="en-US" altLang="en-US" sz="2800" dirty="0" smtClean="0">
                <a:latin typeface="Arial" charset="0"/>
              </a:rPr>
              <a:t>Time: </a:t>
            </a:r>
          </a:p>
          <a:p>
            <a:pPr marL="461963" indent="-120650">
              <a:tabLst>
                <a:tab pos="396875" algn="l"/>
                <a:tab pos="682625" algn="l"/>
              </a:tabLst>
            </a:pPr>
            <a:r>
              <a:rPr lang="en-US" altLang="en-US" sz="2800" dirty="0" smtClean="0"/>
              <a:t>Total </a:t>
            </a:r>
            <a:r>
              <a:rPr lang="en-US" altLang="en-US" sz="2800" dirty="0"/>
              <a:t>Shoulders </a:t>
            </a:r>
            <a:r>
              <a:rPr lang="en-US" altLang="en-US" sz="2800" dirty="0" smtClean="0"/>
              <a:t>are </a:t>
            </a:r>
            <a:r>
              <a:rPr lang="en-US" altLang="en-US" sz="2800" dirty="0"/>
              <a:t>approximately 1 ½ -2 hours</a:t>
            </a:r>
          </a:p>
          <a:p>
            <a:pPr marL="461963" indent="-120650" defTabSz="912109">
              <a:tabLst>
                <a:tab pos="682625" algn="l"/>
              </a:tabLst>
              <a:defRPr/>
            </a:pPr>
            <a:r>
              <a:rPr lang="en-US" altLang="en-US" sz="2800" dirty="0"/>
              <a:t>Total Hips approximately  1 ½ -2 hours</a:t>
            </a:r>
          </a:p>
          <a:p>
            <a:pPr marL="461963" indent="-120650">
              <a:tabLst>
                <a:tab pos="682625" algn="l"/>
              </a:tabLst>
            </a:pPr>
            <a:r>
              <a:rPr lang="en-US" altLang="en-US" sz="2800" dirty="0"/>
              <a:t>Total and Partial Knees is approximately 1 – 1 ½ hours</a:t>
            </a:r>
          </a:p>
          <a:p>
            <a:pPr eaLnBrk="1" hangingPunct="1">
              <a:buClr>
                <a:schemeClr val="tx1"/>
              </a:buClr>
              <a:buFontTx/>
              <a:buChar char="o"/>
            </a:pPr>
            <a:endParaRPr lang="en-US" altLang="en-US" sz="2800" dirty="0" smtClean="0">
              <a:latin typeface="Arial" charset="0"/>
            </a:endParaRPr>
          </a:p>
          <a:p>
            <a:pPr eaLnBrk="1" hangingPunct="1">
              <a:buClr>
                <a:schemeClr val="tx1"/>
              </a:buClr>
            </a:pPr>
            <a:endParaRPr lang="en-US" altLang="en-US" sz="2800" dirty="0" smtClean="0">
              <a:latin typeface="Arial" charset="0"/>
            </a:endParaRPr>
          </a:p>
          <a:p>
            <a:pPr eaLnBrk="1" hangingPunct="1">
              <a:buClr>
                <a:schemeClr val="tx1"/>
              </a:buClr>
              <a:buFont typeface="Wingdings" pitchFamily="2" charset="2"/>
              <a:buNone/>
            </a:pPr>
            <a:endParaRPr lang="en-US" altLang="en-US" sz="3300" dirty="0" smtClean="0"/>
          </a:p>
        </p:txBody>
      </p:sp>
      <p:pic>
        <p:nvPicPr>
          <p:cNvPr id="30724" name="Picture 4" descr="Connie surgery g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2029292"/>
            <a:ext cx="4251604" cy="26543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7704667" cy="1828799"/>
          </a:xfrm>
        </p:spPr>
        <p:txBody>
          <a:bodyPr/>
          <a:lstStyle/>
          <a:p>
            <a:pPr eaLnBrk="1" hangingPunct="1"/>
            <a:r>
              <a:rPr lang="en-US" altLang="en-US" dirty="0" smtClean="0"/>
              <a:t>Post Anesthesia Care Unit - PACU</a:t>
            </a:r>
          </a:p>
        </p:txBody>
      </p:sp>
      <p:sp>
        <p:nvSpPr>
          <p:cNvPr id="24579" name="Rectangle 3"/>
          <p:cNvSpPr>
            <a:spLocks noGrp="1" noChangeArrowheads="1"/>
          </p:cNvSpPr>
          <p:nvPr>
            <p:ph idx="1"/>
          </p:nvPr>
        </p:nvSpPr>
        <p:spPr>
          <a:xfrm>
            <a:off x="982132" y="2268557"/>
            <a:ext cx="7704667" cy="3332816"/>
          </a:xfrm>
        </p:spPr>
        <p:txBody>
          <a:bodyPr>
            <a:normAutofit lnSpcReduction="10000"/>
          </a:bodyPr>
          <a:lstStyle/>
          <a:p>
            <a:r>
              <a:rPr lang="en-US" altLang="en-US" sz="2400" dirty="0" smtClean="0">
                <a:latin typeface="Arial" charset="0"/>
              </a:rPr>
              <a:t>Arrive to PACU in hospital bed after surgery is completed </a:t>
            </a:r>
          </a:p>
          <a:p>
            <a:r>
              <a:rPr lang="en-US" altLang="en-US" sz="2400" dirty="0" smtClean="0">
                <a:latin typeface="Arial" charset="0"/>
              </a:rPr>
              <a:t>Oxygen, TED stockings, SCD’s on</a:t>
            </a:r>
          </a:p>
          <a:p>
            <a:r>
              <a:rPr lang="en-US" altLang="en-US" dirty="0" smtClean="0">
                <a:latin typeface="Arial" charset="0"/>
              </a:rPr>
              <a:t>Blood Pressure Cuff &amp; Pulse Oximeter</a:t>
            </a:r>
          </a:p>
          <a:p>
            <a:r>
              <a:rPr lang="en-US" altLang="en-US" sz="2400" dirty="0" smtClean="0">
                <a:latin typeface="Arial" charset="0"/>
              </a:rPr>
              <a:t>IV Fluids</a:t>
            </a:r>
          </a:p>
          <a:p>
            <a:r>
              <a:rPr lang="en-US" altLang="en-US" sz="2400" dirty="0">
                <a:latin typeface="Arial" charset="0"/>
              </a:rPr>
              <a:t>B/P, heart rate, breathing monitored at least every 15 minutes</a:t>
            </a:r>
          </a:p>
          <a:p>
            <a:r>
              <a:rPr lang="en-US" altLang="en-US" sz="2400" dirty="0">
                <a:latin typeface="Arial" charset="0"/>
              </a:rPr>
              <a:t>Pain assessed and medication given as ordered</a:t>
            </a:r>
          </a:p>
          <a:p>
            <a:pPr lvl="1" eaLnBrk="1" hangingPunct="1">
              <a:buFontTx/>
              <a:buNone/>
            </a:pPr>
            <a:endParaRPr lang="en-US" altLang="en-US" sz="2800" dirty="0" smtClean="0"/>
          </a:p>
          <a:p>
            <a:pPr eaLnBrk="1" hangingPunct="1">
              <a:buFont typeface="Wingdings" pitchFamily="2" charset="2"/>
              <a:buNone/>
            </a:pPr>
            <a:endParaRPr lang="en-US" altLang="en-US" sz="2800" dirty="0" smtClean="0"/>
          </a:p>
          <a:p>
            <a:pPr eaLnBrk="1" hangingPunct="1">
              <a:buFont typeface="Wingdings" pitchFamily="2" charset="2"/>
              <a:buNone/>
            </a:pPr>
            <a:endParaRPr lang="en-US" altLang="en-US" dirty="0" smtClean="0"/>
          </a:p>
          <a:p>
            <a:pPr eaLnBrk="1" hangingPunct="1">
              <a:buFont typeface="Wingdings" pitchFamily="2" charset="2"/>
              <a:buChar char="Ø"/>
            </a:pPr>
            <a:endParaRPr lang="en-US" altLang="en-US" dirty="0" smtClean="0"/>
          </a:p>
          <a:p>
            <a:pPr eaLnBrk="1" hangingPunct="1">
              <a:buFont typeface="Wingdings" pitchFamily="2" charset="2"/>
              <a:buChar char="Ø"/>
            </a:pPr>
            <a:endParaRPr lang="en-US" altLang="en-US" dirty="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313612" cy="1143000"/>
          </a:xfrm>
        </p:spPr>
        <p:txBody>
          <a:bodyPr/>
          <a:lstStyle/>
          <a:p>
            <a:r>
              <a:rPr lang="en-US" dirty="0" smtClean="0"/>
              <a:t>Transfer to Surgical Floor</a:t>
            </a:r>
            <a:endParaRPr lang="en-US" dirty="0"/>
          </a:p>
        </p:txBody>
      </p:sp>
      <p:sp>
        <p:nvSpPr>
          <p:cNvPr id="4" name="Text Placeholder 3"/>
          <p:cNvSpPr>
            <a:spLocks noGrp="1"/>
          </p:cNvSpPr>
          <p:nvPr>
            <p:ph type="body" sz="half" idx="1"/>
          </p:nvPr>
        </p:nvSpPr>
        <p:spPr>
          <a:xfrm>
            <a:off x="609600" y="2286000"/>
            <a:ext cx="3579812" cy="4114800"/>
          </a:xfrm>
        </p:spPr>
        <p:txBody>
          <a:bodyPr/>
          <a:lstStyle/>
          <a:p>
            <a:r>
              <a:rPr lang="en-US" dirty="0" smtClean="0"/>
              <a:t>Transfer to surgical floor in hospital bed</a:t>
            </a:r>
          </a:p>
          <a:p>
            <a:pPr lvl="1"/>
            <a:r>
              <a:rPr lang="en-US" dirty="0" smtClean="0"/>
              <a:t>Orientation to room</a:t>
            </a:r>
          </a:p>
          <a:p>
            <a:pPr lvl="1"/>
            <a:r>
              <a:rPr lang="en-US" dirty="0" smtClean="0"/>
              <a:t>Call bell</a:t>
            </a:r>
          </a:p>
          <a:p>
            <a:pPr lvl="1"/>
            <a:r>
              <a:rPr lang="en-US" dirty="0" smtClean="0"/>
              <a:t>Vital signs</a:t>
            </a:r>
          </a:p>
          <a:p>
            <a:pPr lvl="1"/>
            <a:r>
              <a:rPr lang="en-US" dirty="0" smtClean="0"/>
              <a:t>IV fluids</a:t>
            </a:r>
          </a:p>
          <a:p>
            <a:r>
              <a:rPr lang="en-US" dirty="0" smtClean="0"/>
              <a:t>Family may visit with you at this time</a:t>
            </a:r>
          </a:p>
        </p:txBody>
      </p:sp>
      <p:pic>
        <p:nvPicPr>
          <p:cNvPr id="1026" name="Picture 2" descr="Speed Bump Comic Strip for February 16, 2016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81600" y="2286000"/>
            <a:ext cx="2911475" cy="381000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173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81000"/>
            <a:ext cx="7313612" cy="1143000"/>
          </a:xfrm>
        </p:spPr>
        <p:txBody>
          <a:bodyPr/>
          <a:lstStyle/>
          <a:p>
            <a:pPr algn="ctr" eaLnBrk="1" hangingPunct="1"/>
            <a:r>
              <a:rPr lang="en-US" altLang="en-US" dirty="0" smtClean="0"/>
              <a:t>Preventing Complications</a:t>
            </a:r>
          </a:p>
        </p:txBody>
      </p:sp>
      <p:sp>
        <p:nvSpPr>
          <p:cNvPr id="44035" name="Content Placeholder 2"/>
          <p:cNvSpPr>
            <a:spLocks noGrp="1"/>
          </p:cNvSpPr>
          <p:nvPr>
            <p:ph type="body" sz="half" idx="1"/>
          </p:nvPr>
        </p:nvSpPr>
        <p:spPr>
          <a:xfrm>
            <a:off x="838200" y="2209800"/>
            <a:ext cx="3579812" cy="4114800"/>
          </a:xfrm>
        </p:spPr>
        <p:txBody>
          <a:bodyPr/>
          <a:lstStyle/>
          <a:p>
            <a:pPr eaLnBrk="1" hangingPunct="1"/>
            <a:r>
              <a:rPr lang="en-US" altLang="en-US" sz="2400" dirty="0" smtClean="0">
                <a:latin typeface="Arial" charset="0"/>
                <a:cs typeface="Arial" charset="0"/>
              </a:rPr>
              <a:t>Pain </a:t>
            </a:r>
          </a:p>
          <a:p>
            <a:pPr eaLnBrk="1" hangingPunct="1"/>
            <a:r>
              <a:rPr lang="en-US" altLang="en-US" dirty="0" smtClean="0">
                <a:latin typeface="Arial" charset="0"/>
                <a:cs typeface="Arial" charset="0"/>
              </a:rPr>
              <a:t>Nausea</a:t>
            </a:r>
          </a:p>
          <a:p>
            <a:pPr eaLnBrk="1" hangingPunct="1"/>
            <a:r>
              <a:rPr lang="en-US" altLang="en-US" sz="2400" dirty="0" smtClean="0">
                <a:latin typeface="Arial" charset="0"/>
                <a:cs typeface="Arial" charset="0"/>
              </a:rPr>
              <a:t>Falls</a:t>
            </a:r>
          </a:p>
          <a:p>
            <a:pPr eaLnBrk="1" hangingPunct="1"/>
            <a:r>
              <a:rPr lang="en-US" altLang="en-US" sz="2400" dirty="0" smtClean="0">
                <a:latin typeface="Arial" charset="0"/>
                <a:cs typeface="Arial" charset="0"/>
              </a:rPr>
              <a:t>Infection</a:t>
            </a:r>
          </a:p>
          <a:p>
            <a:pPr eaLnBrk="1" hangingPunct="1"/>
            <a:r>
              <a:rPr lang="en-US" altLang="en-US" sz="2400" dirty="0" smtClean="0">
                <a:latin typeface="Arial" charset="0"/>
                <a:cs typeface="Arial" charset="0"/>
              </a:rPr>
              <a:t>Blood Clots</a:t>
            </a:r>
          </a:p>
          <a:p>
            <a:pPr eaLnBrk="1" hangingPunct="1"/>
            <a:r>
              <a:rPr lang="en-US" altLang="en-US" sz="2400" dirty="0" smtClean="0">
                <a:latin typeface="Arial" charset="0"/>
                <a:cs typeface="Arial" charset="0"/>
              </a:rPr>
              <a:t>Constipation</a:t>
            </a:r>
          </a:p>
          <a:p>
            <a:pPr eaLnBrk="1" hangingPunct="1"/>
            <a:r>
              <a:rPr lang="en-US" altLang="en-US" sz="2400" dirty="0" smtClean="0">
                <a:latin typeface="Arial" charset="0"/>
                <a:cs typeface="Arial" charset="0"/>
              </a:rPr>
              <a:t>Pneumonia</a:t>
            </a:r>
          </a:p>
        </p:txBody>
      </p:sp>
      <p:pic>
        <p:nvPicPr>
          <p:cNvPr id="1026" name="Picture 2" descr="Prevention – SEMOB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43200"/>
            <a:ext cx="3352800" cy="23622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0226" y="457200"/>
            <a:ext cx="7313612" cy="1143000"/>
          </a:xfrm>
        </p:spPr>
        <p:txBody>
          <a:bodyPr/>
          <a:lstStyle/>
          <a:p>
            <a:pPr eaLnBrk="1" hangingPunct="1"/>
            <a:r>
              <a:rPr lang="en-US" altLang="en-US" dirty="0" smtClean="0"/>
              <a:t>Pain Management</a:t>
            </a:r>
          </a:p>
        </p:txBody>
      </p:sp>
      <p:sp>
        <p:nvSpPr>
          <p:cNvPr id="40963" name="Content Placeholder 2"/>
          <p:cNvSpPr>
            <a:spLocks noGrp="1"/>
          </p:cNvSpPr>
          <p:nvPr>
            <p:ph type="body" sz="half" idx="1"/>
          </p:nvPr>
        </p:nvSpPr>
        <p:spPr>
          <a:xfrm>
            <a:off x="685800" y="2133600"/>
            <a:ext cx="3579812" cy="4114800"/>
          </a:xfrm>
        </p:spPr>
        <p:txBody>
          <a:bodyPr>
            <a:normAutofit/>
          </a:bodyPr>
          <a:lstStyle/>
          <a:p>
            <a:pPr eaLnBrk="1" hangingPunct="1"/>
            <a:r>
              <a:rPr lang="en-US" altLang="en-US" sz="2400" dirty="0" smtClean="0">
                <a:latin typeface="Arial" charset="0"/>
                <a:cs typeface="Arial" charset="0"/>
              </a:rPr>
              <a:t>Pain Scale</a:t>
            </a:r>
          </a:p>
          <a:p>
            <a:pPr eaLnBrk="1" hangingPunct="1"/>
            <a:r>
              <a:rPr lang="en-US" altLang="en-US" sz="2400" dirty="0" smtClean="0">
                <a:latin typeface="Arial" charset="0"/>
                <a:cs typeface="Arial" charset="0"/>
              </a:rPr>
              <a:t>Oral/Intravenous Medications</a:t>
            </a:r>
          </a:p>
          <a:p>
            <a:pPr eaLnBrk="1" hangingPunct="1"/>
            <a:r>
              <a:rPr lang="en-US" altLang="en-US" sz="2400" dirty="0" smtClean="0">
                <a:latin typeface="Arial" charset="0"/>
                <a:cs typeface="Arial" charset="0"/>
              </a:rPr>
              <a:t>Narcotic/Non-Narcotic Medications</a:t>
            </a:r>
          </a:p>
          <a:p>
            <a:pPr eaLnBrk="1" hangingPunct="1"/>
            <a:r>
              <a:rPr lang="en-US" altLang="en-US" sz="2400" dirty="0" smtClean="0">
                <a:latin typeface="Arial" charset="0"/>
                <a:cs typeface="Arial" charset="0"/>
              </a:rPr>
              <a:t>Nerve Blocks</a:t>
            </a:r>
          </a:p>
          <a:p>
            <a:pPr eaLnBrk="1" hangingPunct="1"/>
            <a:r>
              <a:rPr lang="en-US" altLang="en-US" sz="2400" dirty="0" smtClean="0">
                <a:latin typeface="Arial" charset="0"/>
                <a:cs typeface="Arial" charset="0"/>
              </a:rPr>
              <a:t>Ice</a:t>
            </a:r>
          </a:p>
          <a:p>
            <a:pPr eaLnBrk="1" hangingPunct="1"/>
            <a:r>
              <a:rPr lang="en-US" altLang="en-US" sz="2400" dirty="0" smtClean="0">
                <a:latin typeface="Arial" charset="0"/>
                <a:cs typeface="Arial" charset="0"/>
              </a:rPr>
              <a:t>Ambulation/Mobility</a:t>
            </a:r>
          </a:p>
        </p:txBody>
      </p:sp>
      <p:pic>
        <p:nvPicPr>
          <p:cNvPr id="7170" name="Picture 2" descr="Stick Person Walking With Walker , Free Transparent Clipart - ClipartKey"/>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638800" y="3762260"/>
            <a:ext cx="2135038" cy="2514600"/>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6" name="Picture 2" descr="How to Use a Pain Scale &amp; Create an Effective Treatment Plan -  prohealthcareproducts.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952" y="2133600"/>
            <a:ext cx="3152775" cy="1371600"/>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8806" y="387092"/>
            <a:ext cx="7313612" cy="1143000"/>
          </a:xfrm>
        </p:spPr>
        <p:txBody>
          <a:bodyPr>
            <a:normAutofit/>
          </a:bodyPr>
          <a:lstStyle/>
          <a:p>
            <a:pPr eaLnBrk="1" hangingPunct="1"/>
            <a:r>
              <a:rPr lang="en-US" altLang="en-US" dirty="0" smtClean="0"/>
              <a:t>Preventing/Decreasing Nausea</a:t>
            </a:r>
          </a:p>
        </p:txBody>
      </p:sp>
      <p:sp>
        <p:nvSpPr>
          <p:cNvPr id="41987" name="Content Placeholder 2"/>
          <p:cNvSpPr>
            <a:spLocks noGrp="1"/>
          </p:cNvSpPr>
          <p:nvPr>
            <p:ph type="body" sz="half" idx="1"/>
          </p:nvPr>
        </p:nvSpPr>
        <p:spPr>
          <a:xfrm>
            <a:off x="685800" y="2743200"/>
            <a:ext cx="3579812" cy="4114800"/>
          </a:xfrm>
        </p:spPr>
        <p:txBody>
          <a:bodyPr/>
          <a:lstStyle/>
          <a:p>
            <a:pPr eaLnBrk="1" hangingPunct="1"/>
            <a:r>
              <a:rPr lang="en-US" altLang="en-US" sz="2400" dirty="0" smtClean="0">
                <a:latin typeface="Arial" charset="0"/>
                <a:cs typeface="Arial" charset="0"/>
              </a:rPr>
              <a:t>Medications</a:t>
            </a:r>
          </a:p>
          <a:p>
            <a:pPr eaLnBrk="1" hangingPunct="1"/>
            <a:r>
              <a:rPr lang="en-US" altLang="en-US" dirty="0" err="1" smtClean="0">
                <a:latin typeface="Arial" charset="0"/>
                <a:cs typeface="Arial" charset="0"/>
              </a:rPr>
              <a:t>QueaseEase</a:t>
            </a:r>
            <a:endParaRPr lang="en-US" altLang="en-US" sz="2400" dirty="0" smtClean="0">
              <a:latin typeface="Arial" charset="0"/>
              <a:cs typeface="Arial" charset="0"/>
            </a:endParaRPr>
          </a:p>
          <a:p>
            <a:pPr eaLnBrk="1" hangingPunct="1"/>
            <a:r>
              <a:rPr lang="en-US" altLang="en-US" sz="2400" dirty="0" smtClean="0">
                <a:latin typeface="Arial" charset="0"/>
                <a:cs typeface="Arial" charset="0"/>
              </a:rPr>
              <a:t>Diet</a:t>
            </a:r>
          </a:p>
          <a:p>
            <a:pPr lvl="1" eaLnBrk="1" hangingPunct="1"/>
            <a:r>
              <a:rPr lang="en-US" altLang="en-US" sz="2400" dirty="0" smtClean="0">
                <a:latin typeface="Arial" charset="0"/>
                <a:cs typeface="Arial" charset="0"/>
              </a:rPr>
              <a:t>Clear liquids</a:t>
            </a:r>
          </a:p>
          <a:p>
            <a:pPr lvl="1" eaLnBrk="1" hangingPunct="1"/>
            <a:r>
              <a:rPr lang="en-US" altLang="en-US" sz="2400" dirty="0" smtClean="0">
                <a:latin typeface="Arial" charset="0"/>
                <a:cs typeface="Arial" charset="0"/>
              </a:rPr>
              <a:t>Regular diet</a:t>
            </a:r>
          </a:p>
          <a:p>
            <a:pPr marL="457200" lvl="1" indent="0" eaLnBrk="1" hangingPunct="1">
              <a:buNone/>
            </a:pPr>
            <a:endParaRPr lang="en-US" altLang="en-US" sz="2400" dirty="0" smtClean="0">
              <a:latin typeface="Arial" charset="0"/>
              <a:cs typeface="Arial" charset="0"/>
            </a:endParaRPr>
          </a:p>
        </p:txBody>
      </p:sp>
      <p:pic>
        <p:nvPicPr>
          <p:cNvPr id="8194" name="Picture 2" descr="Covered Clipart Plate Food - Plate Clip Art Transparent PNG - 600x431 -  Free Download on Nice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715000" y="4255016"/>
            <a:ext cx="2776451" cy="1729047"/>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5" name="Picture 4" descr="Nausea Clip Art - Royalty Free - GoGraph"/>
          <p:cNvPicPr/>
          <p:nvPr/>
        </p:nvPicPr>
        <p:blipFill rotWithShape="1">
          <a:blip r:embed="rId4">
            <a:extLst>
              <a:ext uri="{28A0092B-C50C-407E-A947-70E740481C1C}">
                <a14:useLocalDpi xmlns:a14="http://schemas.microsoft.com/office/drawing/2010/main" val="0"/>
              </a:ext>
            </a:extLst>
          </a:blip>
          <a:srcRect r="7255"/>
          <a:stretch/>
        </p:blipFill>
        <p:spPr bwMode="auto">
          <a:xfrm>
            <a:off x="3886200" y="2057400"/>
            <a:ext cx="2587625" cy="2211387"/>
          </a:xfrm>
          <a:prstGeom prst="rect">
            <a:avLst/>
          </a:prstGeom>
          <a:noFill/>
          <a:ln w="57150">
            <a:solidFill>
              <a:schemeClr val="bg1">
                <a:lumMod val="60000"/>
                <a:lumOff val="40000"/>
              </a:schemeClr>
            </a:solidFill>
          </a:ln>
          <a:extLst>
            <a:ext uri="{53640926-AAD7-44D8-BBD7-CCE9431645EC}">
              <a14:shadowObscured xmlns:a14="http://schemas.microsoft.com/office/drawing/2010/main"/>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6406" y="381000"/>
            <a:ext cx="7313612" cy="1143000"/>
          </a:xfrm>
        </p:spPr>
        <p:txBody>
          <a:bodyPr/>
          <a:lstStyle/>
          <a:p>
            <a:pPr eaLnBrk="1" hangingPunct="1"/>
            <a:r>
              <a:rPr lang="en-US" altLang="en-US" dirty="0" smtClean="0"/>
              <a:t>Preventing Falls</a:t>
            </a:r>
          </a:p>
        </p:txBody>
      </p:sp>
      <p:sp>
        <p:nvSpPr>
          <p:cNvPr id="43011" name="Content Placeholder 2"/>
          <p:cNvSpPr>
            <a:spLocks noGrp="1"/>
          </p:cNvSpPr>
          <p:nvPr>
            <p:ph type="body" sz="half" idx="1"/>
          </p:nvPr>
        </p:nvSpPr>
        <p:spPr>
          <a:xfrm>
            <a:off x="533400" y="3048000"/>
            <a:ext cx="3579812" cy="4114800"/>
          </a:xfrm>
        </p:spPr>
        <p:txBody>
          <a:bodyPr/>
          <a:lstStyle/>
          <a:p>
            <a:pPr eaLnBrk="1" hangingPunct="1"/>
            <a:r>
              <a:rPr lang="en-US" altLang="en-US" sz="2400" dirty="0" smtClean="0">
                <a:latin typeface="Arial" charset="0"/>
                <a:cs typeface="Arial" charset="0"/>
              </a:rPr>
              <a:t>Nurse Call Bell</a:t>
            </a:r>
          </a:p>
          <a:p>
            <a:pPr eaLnBrk="1" hangingPunct="1"/>
            <a:r>
              <a:rPr lang="en-US" altLang="en-US" sz="2400" dirty="0" smtClean="0">
                <a:latin typeface="Arial" charset="0"/>
                <a:cs typeface="Arial" charset="0"/>
              </a:rPr>
              <a:t>Falls Prevention</a:t>
            </a:r>
          </a:p>
          <a:p>
            <a:pPr eaLnBrk="1" hangingPunct="1"/>
            <a:r>
              <a:rPr lang="en-US" altLang="en-US" sz="2400" dirty="0" smtClean="0">
                <a:latin typeface="Arial" charset="0"/>
                <a:cs typeface="Arial" charset="0"/>
              </a:rPr>
              <a:t>Ambulation Program</a:t>
            </a:r>
          </a:p>
        </p:txBody>
      </p:sp>
      <p:pic>
        <p:nvPicPr>
          <p:cNvPr id="3074" name="Picture 2" descr="Nursecall Call Cords and Access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352800" cy="1981200"/>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3076" name="Picture 4" descr="Walker Instru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25" y="4668563"/>
            <a:ext cx="2133600" cy="1656038"/>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7313612" cy="1143000"/>
          </a:xfrm>
        </p:spPr>
        <p:txBody>
          <a:bodyPr/>
          <a:lstStyle/>
          <a:p>
            <a:pPr eaLnBrk="1" hangingPunct="1"/>
            <a:r>
              <a:rPr lang="en-US" altLang="en-US" dirty="0" smtClean="0"/>
              <a:t>Preoperative Checklist</a:t>
            </a:r>
          </a:p>
        </p:txBody>
      </p:sp>
      <p:sp>
        <p:nvSpPr>
          <p:cNvPr id="30723" name="Rectangle 3"/>
          <p:cNvSpPr>
            <a:spLocks noGrp="1" noChangeArrowheads="1"/>
          </p:cNvSpPr>
          <p:nvPr>
            <p:ph type="body" sz="half" idx="1"/>
          </p:nvPr>
        </p:nvSpPr>
        <p:spPr>
          <a:xfrm>
            <a:off x="457200" y="2209800"/>
            <a:ext cx="4572000" cy="4114800"/>
          </a:xfrm>
        </p:spPr>
        <p:txBody>
          <a:bodyPr>
            <a:normAutofit/>
          </a:bodyPr>
          <a:lstStyle/>
          <a:p>
            <a:pPr eaLnBrk="1" hangingPunct="1"/>
            <a:endParaRPr lang="en-US" altLang="en-US" sz="2400" dirty="0" smtClean="0"/>
          </a:p>
          <a:p>
            <a:pPr eaLnBrk="1" hangingPunct="1"/>
            <a:r>
              <a:rPr lang="en-US" altLang="en-US" sz="2400" dirty="0" smtClean="0"/>
              <a:t>At the Pre-op Clinic visit you will have a nursing assessment done by an RN</a:t>
            </a:r>
          </a:p>
          <a:p>
            <a:pPr lvl="1" eaLnBrk="1" hangingPunct="1"/>
            <a:r>
              <a:rPr lang="en-US" altLang="en-US" sz="2000" dirty="0" smtClean="0"/>
              <a:t>Have a list of ALL medications including vitamins and supplements</a:t>
            </a:r>
          </a:p>
          <a:p>
            <a:pPr lvl="1" eaLnBrk="1" hangingPunct="1"/>
            <a:r>
              <a:rPr lang="en-US" altLang="en-US" sz="2000" dirty="0" smtClean="0"/>
              <a:t>Be prepared to review your Medical/Surgical/Social History</a:t>
            </a:r>
          </a:p>
          <a:p>
            <a:pPr lvl="1" eaLnBrk="1" hangingPunct="1"/>
            <a:r>
              <a:rPr lang="en-US" altLang="en-US" sz="2000" dirty="0" smtClean="0"/>
              <a:t>Lab work and other necessary testing such as an EKG will be discussed and ordered if needed</a:t>
            </a:r>
          </a:p>
        </p:txBody>
      </p:sp>
      <p:pic>
        <p:nvPicPr>
          <p:cNvPr id="14340" name="Picture 4" descr="j0240719"/>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6477000" y="2976716"/>
            <a:ext cx="1160206" cy="1818968"/>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313612" cy="1143000"/>
          </a:xfrm>
        </p:spPr>
        <p:txBody>
          <a:bodyPr/>
          <a:lstStyle/>
          <a:p>
            <a:r>
              <a:rPr lang="en-US" dirty="0" smtClean="0"/>
              <a:t>Preventing Infection</a:t>
            </a:r>
            <a:endParaRPr lang="en-US" dirty="0"/>
          </a:p>
        </p:txBody>
      </p:sp>
      <p:sp>
        <p:nvSpPr>
          <p:cNvPr id="3" name="Text Placeholder 2"/>
          <p:cNvSpPr>
            <a:spLocks noGrp="1"/>
          </p:cNvSpPr>
          <p:nvPr>
            <p:ph type="body" sz="half" idx="1"/>
          </p:nvPr>
        </p:nvSpPr>
        <p:spPr>
          <a:xfrm>
            <a:off x="914400" y="2209800"/>
            <a:ext cx="3579812" cy="4114800"/>
          </a:xfrm>
        </p:spPr>
        <p:txBody>
          <a:bodyPr>
            <a:normAutofit/>
          </a:bodyPr>
          <a:lstStyle/>
          <a:p>
            <a:r>
              <a:rPr lang="en-US" dirty="0" smtClean="0">
                <a:latin typeface="Arial" panose="020B0604020202020204" pitchFamily="34" charset="0"/>
                <a:cs typeface="Arial" panose="020B0604020202020204" pitchFamily="34" charset="0"/>
              </a:rPr>
              <a:t>Pre-op </a:t>
            </a:r>
            <a:r>
              <a:rPr lang="en-US" dirty="0" err="1" smtClean="0">
                <a:latin typeface="Arial" panose="020B0604020202020204" pitchFamily="34" charset="0"/>
                <a:cs typeface="Arial" panose="020B0604020202020204" pitchFamily="34" charset="0"/>
              </a:rPr>
              <a:t>DynaHex</a:t>
            </a:r>
            <a:r>
              <a:rPr lang="en-US" dirty="0" smtClean="0">
                <a:latin typeface="Arial" panose="020B0604020202020204" pitchFamily="34" charset="0"/>
                <a:cs typeface="Arial" panose="020B0604020202020204" pitchFamily="34" charset="0"/>
              </a:rPr>
              <a:t> Wash</a:t>
            </a:r>
          </a:p>
          <a:p>
            <a:r>
              <a:rPr lang="en-US" dirty="0" smtClean="0">
                <a:latin typeface="Arial" panose="020B0604020202020204" pitchFamily="34" charset="0"/>
                <a:cs typeface="Arial" panose="020B0604020202020204" pitchFamily="34" charset="0"/>
              </a:rPr>
              <a:t>Avoid shaving and nail trimming</a:t>
            </a:r>
          </a:p>
          <a:p>
            <a:r>
              <a:rPr lang="en-US" dirty="0" smtClean="0">
                <a:latin typeface="Arial" panose="020B0604020202020204" pitchFamily="34" charset="0"/>
                <a:cs typeface="Arial" panose="020B0604020202020204" pitchFamily="34" charset="0"/>
              </a:rPr>
              <a:t>No jewelry in the OR</a:t>
            </a:r>
          </a:p>
          <a:p>
            <a:r>
              <a:rPr lang="en-US" dirty="0" smtClean="0">
                <a:latin typeface="Arial" panose="020B0604020202020204" pitchFamily="34" charset="0"/>
                <a:cs typeface="Arial" panose="020B0604020202020204" pitchFamily="34" charset="0"/>
              </a:rPr>
              <a:t>3 doses of IV antibiotics prophylactically</a:t>
            </a:r>
          </a:p>
          <a:p>
            <a:r>
              <a:rPr lang="en-US" dirty="0" smtClean="0">
                <a:latin typeface="Arial" panose="020B0604020202020204" pitchFamily="34" charset="0"/>
                <a:cs typeface="Arial" panose="020B0604020202020204" pitchFamily="34" charset="0"/>
              </a:rPr>
              <a:t>Vigilant hand hygiene</a:t>
            </a:r>
          </a:p>
          <a:p>
            <a:r>
              <a:rPr lang="en-US" dirty="0" smtClean="0">
                <a:latin typeface="Arial" panose="020B0604020202020204" pitchFamily="34" charset="0"/>
                <a:cs typeface="Arial" panose="020B0604020202020204" pitchFamily="34" charset="0"/>
              </a:rPr>
              <a:t>Daily dressing changes</a:t>
            </a:r>
          </a:p>
          <a:p>
            <a:endParaRPr lang="en-US" dirty="0"/>
          </a:p>
        </p:txBody>
      </p:sp>
      <p:pic>
        <p:nvPicPr>
          <p:cNvPr id="2050" name="Picture 2" descr="New study helps improve the understanding of bacteria and virus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6400" y="2819400"/>
            <a:ext cx="2762250" cy="22098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991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24395"/>
            <a:ext cx="7313612" cy="1143000"/>
          </a:xfrm>
        </p:spPr>
        <p:txBody>
          <a:bodyPr/>
          <a:lstStyle/>
          <a:p>
            <a:pPr eaLnBrk="1" hangingPunct="1"/>
            <a:r>
              <a:rPr lang="en-US" altLang="en-US" dirty="0" smtClean="0"/>
              <a:t>Preventing Blood Clots</a:t>
            </a:r>
          </a:p>
        </p:txBody>
      </p:sp>
      <p:sp>
        <p:nvSpPr>
          <p:cNvPr id="136195" name="Rectangle 3"/>
          <p:cNvSpPr>
            <a:spLocks noGrp="1" noChangeArrowheads="1"/>
          </p:cNvSpPr>
          <p:nvPr>
            <p:ph type="body" sz="half" idx="1"/>
          </p:nvPr>
        </p:nvSpPr>
        <p:spPr>
          <a:xfrm>
            <a:off x="8262" y="2102700"/>
            <a:ext cx="5478137" cy="4114800"/>
          </a:xfrm>
        </p:spPr>
        <p:txBody>
          <a:bodyPr>
            <a:normAutofit/>
          </a:bodyPr>
          <a:lstStyle/>
          <a:p>
            <a:pPr eaLnBrk="1" hangingPunct="1"/>
            <a:r>
              <a:rPr lang="en-US" altLang="en-US" sz="2400" dirty="0" smtClean="0">
                <a:latin typeface="Arial" charset="0"/>
              </a:rPr>
              <a:t>SCDs (sequential compression devices)</a:t>
            </a:r>
          </a:p>
          <a:p>
            <a:pPr eaLnBrk="1" hangingPunct="1"/>
            <a:r>
              <a:rPr lang="en-US" altLang="en-US" dirty="0" smtClean="0">
                <a:latin typeface="Arial" charset="0"/>
              </a:rPr>
              <a:t>TED stockings worn for 4 weeks post-op</a:t>
            </a:r>
          </a:p>
          <a:p>
            <a:pPr lvl="1"/>
            <a:r>
              <a:rPr lang="en-US" altLang="en-US" dirty="0" smtClean="0">
                <a:latin typeface="Arial" charset="0"/>
              </a:rPr>
              <a:t>knee high for Total Hip Replacements</a:t>
            </a:r>
          </a:p>
          <a:p>
            <a:pPr lvl="1"/>
            <a:r>
              <a:rPr lang="en-US" altLang="en-US" dirty="0" smtClean="0">
                <a:latin typeface="Arial" charset="0"/>
              </a:rPr>
              <a:t>thigh high for Total Knee Replacements</a:t>
            </a:r>
          </a:p>
          <a:p>
            <a:pPr marL="176213" lvl="1" indent="-176213">
              <a:spcBef>
                <a:spcPts val="1200"/>
              </a:spcBef>
              <a:tabLst>
                <a:tab pos="55563" algn="l"/>
              </a:tabLst>
            </a:pPr>
            <a:r>
              <a:rPr lang="en-US" altLang="en-US" sz="2400" dirty="0" smtClean="0">
                <a:latin typeface="Arial" charset="0"/>
              </a:rPr>
              <a:t>Increasing mobility</a:t>
            </a:r>
          </a:p>
          <a:p>
            <a:pPr eaLnBrk="1" hangingPunct="1"/>
            <a:r>
              <a:rPr lang="en-US" altLang="en-US" sz="2400" dirty="0" smtClean="0">
                <a:latin typeface="Arial" charset="0"/>
              </a:rPr>
              <a:t>Aspirin 81mg TWICE a day for:</a:t>
            </a:r>
          </a:p>
          <a:p>
            <a:pPr marL="228600" lvl="1" indent="0">
              <a:buNone/>
            </a:pPr>
            <a:r>
              <a:rPr lang="en-US" altLang="en-US" dirty="0">
                <a:latin typeface="Arial" charset="0"/>
              </a:rPr>
              <a:t>	</a:t>
            </a:r>
            <a:r>
              <a:rPr lang="en-US" altLang="en-US" sz="1600" dirty="0" smtClean="0">
                <a:latin typeface="Arial" charset="0"/>
              </a:rPr>
              <a:t>4 weeks post-op- Total knee and hip patients	2 weeks post-op- Total shoulder patients</a:t>
            </a:r>
            <a:endParaRPr lang="en-US" altLang="en-US" sz="1600" dirty="0">
              <a:latin typeface="Arial" charset="0"/>
            </a:endParaRPr>
          </a:p>
          <a:p>
            <a:pPr marL="176213" lvl="4" indent="0">
              <a:buNone/>
            </a:pPr>
            <a:r>
              <a:rPr lang="en-US" altLang="en-US" dirty="0" smtClean="0">
                <a:latin typeface="Arial" charset="0"/>
              </a:rPr>
              <a:t>		*Unless on chronic anticoagulant*</a:t>
            </a:r>
          </a:p>
        </p:txBody>
      </p:sp>
      <p:pic>
        <p:nvPicPr>
          <p:cNvPr id="6146" name="Picture 2" descr="What is Compression? - LegSmart Compression Sock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96650" y="2243424"/>
            <a:ext cx="2205345" cy="1811614"/>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148" name="Picture 4" descr="Does Aspirin Increase Your Risk of Skin Canc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637" y="5056750"/>
            <a:ext cx="2043975" cy="1363663"/>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150" name="Picture 6" descr="Free Man Walking Cliparts, Download Free Man Walking Cliparts png images,  Free ClipArts on Clipart Library"/>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77000" y="3795482"/>
            <a:ext cx="1520825" cy="1520825"/>
          </a:xfrm>
          <a:prstGeom prst="rect">
            <a:avLst/>
          </a:prstGeom>
          <a:blipFill>
            <a:blip r:embed="rId7">
              <a:duotone>
                <a:schemeClr val="accent1">
                  <a:shade val="45000"/>
                  <a:satMod val="135000"/>
                </a:schemeClr>
                <a:prstClr val="white"/>
              </a:duotone>
            </a:blip>
            <a:tile tx="0" ty="0" sx="100000" sy="100000" flip="none" algn="tl"/>
          </a:blipFill>
          <a:ln w="57150">
            <a:solidFill>
              <a:schemeClr val="tx1"/>
            </a:solidFill>
          </a:ln>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313612" cy="1143000"/>
          </a:xfrm>
        </p:spPr>
        <p:txBody>
          <a:bodyPr/>
          <a:lstStyle/>
          <a:p>
            <a:r>
              <a:rPr lang="en-US" dirty="0" smtClean="0"/>
              <a:t>Preventing Constipation</a:t>
            </a:r>
            <a:endParaRPr lang="en-US" dirty="0"/>
          </a:p>
        </p:txBody>
      </p:sp>
      <p:sp>
        <p:nvSpPr>
          <p:cNvPr id="4" name="Text Placeholder 3"/>
          <p:cNvSpPr>
            <a:spLocks noGrp="1"/>
          </p:cNvSpPr>
          <p:nvPr>
            <p:ph type="body" sz="half" idx="1"/>
          </p:nvPr>
        </p:nvSpPr>
        <p:spPr>
          <a:xfrm>
            <a:off x="856873" y="2286000"/>
            <a:ext cx="3579812" cy="4114800"/>
          </a:xfrm>
        </p:spPr>
        <p:txBody>
          <a:bodyPr/>
          <a:lstStyle/>
          <a:p>
            <a:r>
              <a:rPr lang="en-US" dirty="0" smtClean="0">
                <a:latin typeface="Arial" panose="020B0604020202020204" pitchFamily="34" charset="0"/>
                <a:cs typeface="Arial" panose="020B0604020202020204" pitchFamily="34" charset="0"/>
              </a:rPr>
              <a:t>Bowel med regimen – stool softener, fiber, laxative</a:t>
            </a:r>
          </a:p>
          <a:p>
            <a:r>
              <a:rPr lang="en-US" dirty="0" smtClean="0">
                <a:latin typeface="Arial" panose="020B0604020202020204" pitchFamily="34" charset="0"/>
                <a:cs typeface="Arial" panose="020B0604020202020204" pitchFamily="34" charset="0"/>
              </a:rPr>
              <a:t>Decrease narcotics</a:t>
            </a:r>
          </a:p>
          <a:p>
            <a:r>
              <a:rPr lang="en-US" dirty="0" smtClean="0">
                <a:latin typeface="Arial" panose="020B0604020202020204" pitchFamily="34" charset="0"/>
                <a:cs typeface="Arial" panose="020B0604020202020204" pitchFamily="34" charset="0"/>
              </a:rPr>
              <a:t>Increase fluids</a:t>
            </a:r>
          </a:p>
          <a:p>
            <a:r>
              <a:rPr lang="en-US" dirty="0" smtClean="0">
                <a:latin typeface="Arial" panose="020B0604020202020204" pitchFamily="34" charset="0"/>
                <a:cs typeface="Arial" panose="020B0604020202020204" pitchFamily="34" charset="0"/>
              </a:rPr>
              <a:t>Diet rich in fiber</a:t>
            </a:r>
          </a:p>
          <a:p>
            <a:r>
              <a:rPr lang="en-US" dirty="0" smtClean="0">
                <a:latin typeface="Arial" panose="020B0604020202020204" pitchFamily="34" charset="0"/>
                <a:cs typeface="Arial" panose="020B0604020202020204" pitchFamily="34" charset="0"/>
              </a:rPr>
              <a:t>Ambulation</a:t>
            </a:r>
            <a:endParaRPr lang="en-US" dirty="0">
              <a:latin typeface="Arial" panose="020B0604020202020204" pitchFamily="34" charset="0"/>
              <a:cs typeface="Arial" panose="020B0604020202020204" pitchFamily="34" charset="0"/>
            </a:endParaRPr>
          </a:p>
        </p:txBody>
      </p:sp>
      <p:pic>
        <p:nvPicPr>
          <p:cNvPr id="3076" name="Picture 4" descr="12 Anti inflammatory foods to include in your diet - Jamu Drin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343400"/>
            <a:ext cx="2021643" cy="1212986"/>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3078" name="Picture 6" descr="What are the small bubbles that form in a glass of water? - BBC Science  Focus Magaz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819" y="2743200"/>
            <a:ext cx="1691672" cy="1074638"/>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1876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94" y="457200"/>
            <a:ext cx="7313612" cy="1143000"/>
          </a:xfrm>
        </p:spPr>
        <p:txBody>
          <a:bodyPr/>
          <a:lstStyle/>
          <a:p>
            <a:r>
              <a:rPr lang="en-US" dirty="0" smtClean="0"/>
              <a:t>Preventing Pneumonia</a:t>
            </a:r>
            <a:endParaRPr lang="en-US" dirty="0"/>
          </a:p>
        </p:txBody>
      </p:sp>
      <p:sp>
        <p:nvSpPr>
          <p:cNvPr id="5" name="Content Placeholder 4"/>
          <p:cNvSpPr>
            <a:spLocks noGrp="1"/>
          </p:cNvSpPr>
          <p:nvPr>
            <p:ph sz="half" idx="2"/>
          </p:nvPr>
        </p:nvSpPr>
        <p:spPr>
          <a:xfrm>
            <a:off x="4114800" y="2286000"/>
            <a:ext cx="3581400" cy="4114800"/>
          </a:xfrm>
        </p:spPr>
        <p:txBody>
          <a:bodyPr/>
          <a:lstStyle/>
          <a:p>
            <a:r>
              <a:rPr lang="en-US" dirty="0" smtClean="0">
                <a:latin typeface="Arial" panose="020B0604020202020204" pitchFamily="34" charset="0"/>
                <a:cs typeface="Arial" panose="020B0604020202020204" pitchFamily="34" charset="0"/>
              </a:rPr>
              <a:t>Ambulation</a:t>
            </a:r>
          </a:p>
          <a:p>
            <a:r>
              <a:rPr lang="en-US" dirty="0" smtClean="0">
                <a:latin typeface="Arial" panose="020B0604020202020204" pitchFamily="34" charset="0"/>
                <a:cs typeface="Arial" panose="020B0604020202020204" pitchFamily="34" charset="0"/>
              </a:rPr>
              <a:t>Eating meals upright in chair, not in bed</a:t>
            </a:r>
          </a:p>
          <a:p>
            <a:pPr marL="0" indent="0">
              <a:buNone/>
            </a:pPr>
            <a:endParaRPr lang="en-US" dirty="0">
              <a:latin typeface="Arial" panose="020B0604020202020204" pitchFamily="34" charset="0"/>
              <a:cs typeface="Arial" panose="020B0604020202020204" pitchFamily="34" charset="0"/>
            </a:endParaRPr>
          </a:p>
          <a:p>
            <a:pPr>
              <a:spcAft>
                <a:spcPts val="0"/>
              </a:spcAft>
            </a:pPr>
            <a:r>
              <a:rPr lang="en-US" dirty="0">
                <a:latin typeface="Arial" panose="020B0604020202020204" pitchFamily="34" charset="0"/>
                <a:cs typeface="Arial" panose="020B0604020202020204" pitchFamily="34" charset="0"/>
              </a:rPr>
              <a:t>Coughing &amp; </a:t>
            </a:r>
            <a:r>
              <a:rPr lang="en-US" dirty="0" smtClean="0">
                <a:latin typeface="Arial" panose="020B0604020202020204" pitchFamily="34" charset="0"/>
                <a:cs typeface="Arial" panose="020B0604020202020204" pitchFamily="34" charset="0"/>
              </a:rPr>
              <a:t>deep breathing exercises</a:t>
            </a:r>
          </a:p>
          <a:p>
            <a:pPr>
              <a:spcBef>
                <a:spcPts val="3000"/>
              </a:spcBef>
            </a:pPr>
            <a:r>
              <a:rPr lang="en-US" dirty="0" smtClean="0">
                <a:latin typeface="Arial" panose="020B0604020202020204" pitchFamily="34" charset="0"/>
                <a:cs typeface="Arial" panose="020B0604020202020204" pitchFamily="34" charset="0"/>
              </a:rPr>
              <a:t>Incentive spirometer </a:t>
            </a:r>
            <a:r>
              <a:rPr lang="en-US" dirty="0">
                <a:latin typeface="Arial" panose="020B0604020202020204" pitchFamily="34" charset="0"/>
                <a:cs typeface="Arial" panose="020B0604020202020204" pitchFamily="34" charset="0"/>
              </a:rPr>
              <a:t>for total shoulder patients</a:t>
            </a:r>
          </a:p>
          <a:p>
            <a:pPr marL="0" indent="0">
              <a:buNone/>
            </a:pPr>
            <a:endParaRPr lang="en-US" dirty="0">
              <a:latin typeface="Arial" panose="020B0604020202020204" pitchFamily="34" charset="0"/>
              <a:cs typeface="Arial" panose="020B0604020202020204" pitchFamily="34" charset="0"/>
            </a:endParaRPr>
          </a:p>
        </p:txBody>
      </p:sp>
      <p:pic>
        <p:nvPicPr>
          <p:cNvPr id="5122" name="Picture 2" descr="Preventing Pneumonia | Roswell Park Comprehensive Cancer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3200400" cy="3505200"/>
          </a:xfrm>
          <a:prstGeom prst="rect">
            <a:avLst/>
          </a:prstGeom>
          <a:noFill/>
          <a:ln w="57150">
            <a:solidFill>
              <a:schemeClr val="bg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5082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57200"/>
            <a:ext cx="7704667" cy="1087437"/>
          </a:xfrm>
        </p:spPr>
        <p:txBody>
          <a:bodyPr/>
          <a:lstStyle/>
          <a:p>
            <a:pPr eaLnBrk="1" hangingPunct="1"/>
            <a:r>
              <a:rPr lang="en-US" altLang="en-US" dirty="0" smtClean="0"/>
              <a:t>Day of Surgery</a:t>
            </a:r>
          </a:p>
        </p:txBody>
      </p:sp>
      <p:sp>
        <p:nvSpPr>
          <p:cNvPr id="9219" name="Rectangle 3"/>
          <p:cNvSpPr>
            <a:spLocks noGrp="1" noChangeArrowheads="1"/>
          </p:cNvSpPr>
          <p:nvPr>
            <p:ph idx="1"/>
          </p:nvPr>
        </p:nvSpPr>
        <p:spPr>
          <a:xfrm>
            <a:off x="731837" y="2286000"/>
            <a:ext cx="7313613" cy="4038600"/>
          </a:xfrm>
        </p:spPr>
        <p:txBody>
          <a:bodyPr>
            <a:normAutofit fontScale="25000" lnSpcReduction="20000"/>
          </a:bodyPr>
          <a:lstStyle/>
          <a:p>
            <a:pPr eaLnBrk="1" hangingPunct="1">
              <a:lnSpc>
                <a:spcPct val="80000"/>
              </a:lnSpc>
              <a:buFont typeface="Wingdings" pitchFamily="2" charset="2"/>
              <a:buNone/>
            </a:pPr>
            <a:r>
              <a:rPr lang="en-US" altLang="en-US" sz="9600" dirty="0" smtClean="0">
                <a:latin typeface="Arial" charset="0"/>
              </a:rPr>
              <a:t>We will be assisting you to:</a:t>
            </a:r>
          </a:p>
          <a:p>
            <a:pPr eaLnBrk="1" hangingPunct="1">
              <a:lnSpc>
                <a:spcPct val="120000"/>
              </a:lnSpc>
              <a:buFont typeface="Wingdings" pitchFamily="2" charset="2"/>
              <a:buNone/>
            </a:pPr>
            <a:endParaRPr lang="en-US" altLang="en-US" sz="9600" dirty="0" smtClean="0">
              <a:latin typeface="Arial" charset="0"/>
            </a:endParaRPr>
          </a:p>
          <a:p>
            <a:pPr>
              <a:lnSpc>
                <a:spcPct val="120000"/>
              </a:lnSpc>
            </a:pPr>
            <a:r>
              <a:rPr lang="en-US" altLang="en-US" sz="9600" dirty="0">
                <a:latin typeface="Arial" charset="0"/>
              </a:rPr>
              <a:t>Begin PT exercises every hour while awake</a:t>
            </a:r>
          </a:p>
          <a:p>
            <a:pPr eaLnBrk="1" hangingPunct="1">
              <a:lnSpc>
                <a:spcPct val="120000"/>
              </a:lnSpc>
            </a:pPr>
            <a:r>
              <a:rPr lang="en-US" altLang="en-US" sz="9600" dirty="0" smtClean="0">
                <a:latin typeface="Arial" charset="0"/>
              </a:rPr>
              <a:t>Sit at edge of bed on evening of surgery</a:t>
            </a:r>
          </a:p>
          <a:p>
            <a:pPr eaLnBrk="1" hangingPunct="1">
              <a:lnSpc>
                <a:spcPct val="120000"/>
              </a:lnSpc>
              <a:spcAft>
                <a:spcPts val="600"/>
              </a:spcAft>
            </a:pPr>
            <a:r>
              <a:rPr lang="en-US" altLang="en-US" sz="9600" dirty="0" smtClean="0">
                <a:latin typeface="Arial" charset="0"/>
              </a:rPr>
              <a:t>Out of bed to chair and ambulation in room/hallway, if surgery early enough in the day</a:t>
            </a:r>
          </a:p>
          <a:p>
            <a:pPr eaLnBrk="1" hangingPunct="1">
              <a:lnSpc>
                <a:spcPct val="120000"/>
              </a:lnSpc>
            </a:pPr>
            <a:r>
              <a:rPr lang="en-US" altLang="en-US" sz="9600" dirty="0" smtClean="0">
                <a:latin typeface="Arial" charset="0"/>
              </a:rPr>
              <a:t>Use bedpan/urinal/commode</a:t>
            </a:r>
          </a:p>
          <a:p>
            <a:pPr eaLnBrk="1" hangingPunct="1">
              <a:lnSpc>
                <a:spcPct val="80000"/>
              </a:lnSpc>
            </a:pPr>
            <a:endParaRPr lang="en-US" altLang="en-US" sz="2800" dirty="0" smtClean="0">
              <a:latin typeface="Arial" charset="0"/>
            </a:endParaRPr>
          </a:p>
          <a:p>
            <a:pPr eaLnBrk="1" hangingPunct="1">
              <a:lnSpc>
                <a:spcPct val="80000"/>
              </a:lnSpc>
              <a:buFont typeface="Wingdings" pitchFamily="2" charset="2"/>
              <a:buNone/>
            </a:pPr>
            <a:r>
              <a:rPr lang="en-US" altLang="en-US" sz="2800" dirty="0" smtClean="0">
                <a:latin typeface="Arial" charset="0"/>
              </a:rPr>
              <a:t> </a:t>
            </a:r>
          </a:p>
          <a:p>
            <a:pPr eaLnBrk="1" hangingPunct="1">
              <a:lnSpc>
                <a:spcPct val="80000"/>
              </a:lnSpc>
              <a:buFont typeface="Wingdings" pitchFamily="2" charset="2"/>
              <a:buNone/>
            </a:pPr>
            <a:endParaRPr lang="en-US" altLang="en-US" sz="2800" dirty="0" smtClean="0">
              <a:latin typeface="Arial" charset="0"/>
            </a:endParaRPr>
          </a:p>
          <a:p>
            <a:pPr eaLnBrk="1" hangingPunct="1">
              <a:lnSpc>
                <a:spcPct val="80000"/>
              </a:lnSpc>
              <a:buFont typeface="Wingdings" pitchFamily="2" charset="2"/>
              <a:buNone/>
            </a:pPr>
            <a:r>
              <a:rPr lang="en-US" altLang="en-US" sz="800" dirty="0" smtClean="0">
                <a:latin typeface="Arial" charset="0"/>
              </a:rPr>
              <a:t> </a:t>
            </a:r>
          </a:p>
        </p:txBody>
      </p:sp>
      <p:pic>
        <p:nvPicPr>
          <p:cNvPr id="47108" name="Picture 131" descr="MC90029094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398" y="4951642"/>
            <a:ext cx="1644650" cy="139223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457200" y="228600"/>
            <a:ext cx="7704667" cy="1600201"/>
          </a:xfrm>
        </p:spPr>
        <p:txBody>
          <a:bodyPr/>
          <a:lstStyle/>
          <a:p>
            <a:pPr eaLnBrk="1" hangingPunct="1"/>
            <a:r>
              <a:rPr lang="en-US" altLang="en-US" dirty="0" smtClean="0"/>
              <a:t>Post-op Day 1 (Day after surgery)</a:t>
            </a:r>
          </a:p>
        </p:txBody>
      </p:sp>
      <p:sp>
        <p:nvSpPr>
          <p:cNvPr id="20483" name="Content Placeholder 6"/>
          <p:cNvSpPr>
            <a:spLocks noGrp="1"/>
          </p:cNvSpPr>
          <p:nvPr>
            <p:ph idx="1"/>
          </p:nvPr>
        </p:nvSpPr>
        <p:spPr>
          <a:xfrm>
            <a:off x="982133" y="2133600"/>
            <a:ext cx="7704667" cy="3866216"/>
          </a:xfrm>
        </p:spPr>
        <p:txBody>
          <a:bodyPr rtlCol="0">
            <a:normAutofit lnSpcReduction="10000"/>
          </a:bodyPr>
          <a:lstStyle/>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Get out of bed for all meals with assist</a:t>
            </a:r>
          </a:p>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Walk to bathroom and in hallway w/ assistance</a:t>
            </a:r>
          </a:p>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Complete IV antibiotics and stop IV fluids</a:t>
            </a:r>
          </a:p>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Change dressing</a:t>
            </a:r>
          </a:p>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Ice/SCD’s</a:t>
            </a:r>
          </a:p>
          <a:p>
            <a:pPr defTabSz="457207" eaLnBrk="1" fontAlgn="auto" hangingPunct="1">
              <a:spcAft>
                <a:spcPts val="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PT/OT – success w/ stairs, taught home exercises</a:t>
            </a:r>
          </a:p>
          <a:p>
            <a:pPr defTabSz="457207" eaLnBrk="1" fontAlgn="auto" hangingPunct="1">
              <a:spcAft>
                <a:spcPts val="0"/>
              </a:spcAft>
              <a:buFont typeface="Arial" panose="020B0604020202020204" pitchFamily="34" charset="0"/>
              <a:buChar char="•"/>
              <a:defRPr/>
            </a:pPr>
            <a:r>
              <a:rPr lang="en-US" altLang="en-US" dirty="0" err="1" smtClean="0">
                <a:latin typeface="Arial" panose="020B0604020202020204" pitchFamily="34" charset="0"/>
                <a:cs typeface="Arial" panose="020B0604020202020204" pitchFamily="34" charset="0"/>
              </a:rPr>
              <a:t>Xray</a:t>
            </a:r>
            <a:r>
              <a:rPr lang="en-US" altLang="en-US" dirty="0" smtClean="0">
                <a:latin typeface="Arial" panose="020B0604020202020204" pitchFamily="34" charset="0"/>
                <a:cs typeface="Arial" panose="020B0604020202020204" pitchFamily="34" charset="0"/>
              </a:rPr>
              <a:t> prior to discharge for all hips, knees, and shoulders (excludes anterior hips, done in OR)</a:t>
            </a:r>
          </a:p>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Discharge home</a:t>
            </a:r>
          </a:p>
          <a:p>
            <a:pPr marL="0" indent="0"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dirty="0" smtClean="0"/>
          </a:p>
        </p:txBody>
      </p:sp>
      <p:pic>
        <p:nvPicPr>
          <p:cNvPr id="49156" name="Picture 179" descr="MC90035689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398947"/>
            <a:ext cx="1836738" cy="120173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4800"/>
            <a:ext cx="7772400" cy="1508760"/>
          </a:xfrm>
        </p:spPr>
        <p:txBody>
          <a:bodyPr/>
          <a:lstStyle/>
          <a:p>
            <a:pPr eaLnBrk="1" hangingPunct="1"/>
            <a:r>
              <a:rPr lang="en-US" altLang="en-US" dirty="0" smtClean="0"/>
              <a:t>Reminders…</a:t>
            </a:r>
          </a:p>
        </p:txBody>
      </p:sp>
      <p:sp>
        <p:nvSpPr>
          <p:cNvPr id="6" name="Content Placeholder 5"/>
          <p:cNvSpPr>
            <a:spLocks noGrp="1"/>
          </p:cNvSpPr>
          <p:nvPr>
            <p:ph idx="1"/>
          </p:nvPr>
        </p:nvSpPr>
        <p:spPr>
          <a:xfrm>
            <a:off x="982133" y="2362200"/>
            <a:ext cx="7704667" cy="3637616"/>
          </a:xfrm>
        </p:spPr>
        <p:txBody>
          <a:bodyPr rtlCol="0">
            <a:normAutofit/>
          </a:bodyPr>
          <a:lstStyle/>
          <a:p>
            <a:pPr defTabSz="457207">
              <a:spcAft>
                <a:spcPts val="0"/>
              </a:spcAft>
              <a:defRPr/>
            </a:pPr>
            <a:r>
              <a:rPr lang="en-US" sz="2400" dirty="0" smtClean="0">
                <a:cs typeface="Arial" panose="020B0604020202020204" pitchFamily="34" charset="0"/>
              </a:rPr>
              <a:t>Dental Clearance</a:t>
            </a:r>
          </a:p>
          <a:p>
            <a:pPr defTabSz="457207">
              <a:spcAft>
                <a:spcPts val="0"/>
              </a:spcAft>
              <a:defRPr/>
            </a:pPr>
            <a:r>
              <a:rPr lang="en-US" sz="2400" dirty="0" smtClean="0">
                <a:cs typeface="Arial" panose="020B0604020202020204" pitchFamily="34" charset="0"/>
              </a:rPr>
              <a:t>Medical Clearance</a:t>
            </a:r>
          </a:p>
          <a:p>
            <a:pPr defTabSz="457207">
              <a:spcAft>
                <a:spcPts val="0"/>
              </a:spcAft>
              <a:defRPr/>
            </a:pPr>
            <a:r>
              <a:rPr lang="en-US" sz="2400" dirty="0" smtClean="0">
                <a:cs typeface="Arial" panose="020B0604020202020204" pitchFamily="34" charset="0"/>
              </a:rPr>
              <a:t>Other Clearances as determined by providers (i.e. cardiac, oncology, hematology</a:t>
            </a:r>
            <a:r>
              <a:rPr lang="en-US" sz="2400" dirty="0" smtClean="0"/>
              <a:t>)</a:t>
            </a:r>
          </a:p>
          <a:p>
            <a:pPr defTabSz="457207">
              <a:spcAft>
                <a:spcPts val="0"/>
              </a:spcAft>
              <a:defRPr/>
            </a:pPr>
            <a:r>
              <a:rPr lang="en-US" sz="2400" dirty="0" smtClean="0"/>
              <a:t>If needed, you will receive a call from Radiology to schedule your CT Scan</a:t>
            </a:r>
          </a:p>
          <a:p>
            <a:pPr lvl="2" indent="-342900" defTabSz="457207">
              <a:spcAft>
                <a:spcPts val="0"/>
              </a:spcAft>
              <a:defRPr/>
            </a:pPr>
            <a:r>
              <a:rPr lang="en-US" sz="2200" dirty="0" smtClean="0">
                <a:cs typeface="Arial" panose="020B0604020202020204" pitchFamily="34" charset="0"/>
              </a:rPr>
              <a:t>CT Scans are required for:</a:t>
            </a:r>
          </a:p>
          <a:p>
            <a:pPr lvl="3" indent="-342900" defTabSz="457207">
              <a:spcAft>
                <a:spcPts val="0"/>
              </a:spcAft>
              <a:defRPr/>
            </a:pPr>
            <a:r>
              <a:rPr lang="en-US" sz="2000" dirty="0" smtClean="0">
                <a:cs typeface="Arial" panose="020B0604020202020204" pitchFamily="34" charset="0"/>
              </a:rPr>
              <a:t>Total Knee Replacements</a:t>
            </a:r>
          </a:p>
          <a:p>
            <a:pPr lvl="3" indent="-342900" defTabSz="457207">
              <a:spcAft>
                <a:spcPts val="0"/>
              </a:spcAft>
              <a:defRPr/>
            </a:pPr>
            <a:r>
              <a:rPr lang="en-US" sz="2000" dirty="0" smtClean="0">
                <a:cs typeface="Arial" panose="020B0604020202020204" pitchFamily="34" charset="0"/>
              </a:rPr>
              <a:t>Total Hip Replacements (anterior approach)</a:t>
            </a:r>
          </a:p>
          <a:p>
            <a:pPr marL="0" indent="0" defTabSz="457207" eaLnBrk="1" fontAlgn="auto" hangingPunct="1">
              <a:spcAft>
                <a:spcPts val="0"/>
              </a:spcAft>
              <a:buClr>
                <a:schemeClr val="bg2">
                  <a:lumMod val="40000"/>
                  <a:lumOff val="60000"/>
                </a:schemeClr>
              </a:buClr>
              <a:buFont typeface="Wingdings 3" charset="2"/>
              <a:buNone/>
              <a:defRPr/>
            </a:pPr>
            <a:endParaRPr lang="en-US"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04800"/>
            <a:ext cx="7704667" cy="1447799"/>
          </a:xfrm>
        </p:spPr>
        <p:txBody>
          <a:bodyPr/>
          <a:lstStyle/>
          <a:p>
            <a:r>
              <a:rPr lang="en-US" altLang="en-US" dirty="0"/>
              <a:t>Reminders…</a:t>
            </a:r>
            <a:endParaRPr lang="en-US" altLang="en-US" dirty="0" smtClean="0"/>
          </a:p>
        </p:txBody>
      </p:sp>
      <p:sp>
        <p:nvSpPr>
          <p:cNvPr id="78851" name="Rectangle 3"/>
          <p:cNvSpPr>
            <a:spLocks noGrp="1" noChangeArrowheads="1"/>
          </p:cNvSpPr>
          <p:nvPr>
            <p:ph idx="1"/>
          </p:nvPr>
        </p:nvSpPr>
        <p:spPr>
          <a:xfrm>
            <a:off x="685800" y="2286000"/>
            <a:ext cx="7704667" cy="4094816"/>
          </a:xfrm>
        </p:spPr>
        <p:txBody>
          <a:bodyPr/>
          <a:lstStyle/>
          <a:p>
            <a:pPr eaLnBrk="1" hangingPunct="1">
              <a:buSzPct val="90000"/>
              <a:buFont typeface="Wingdings" pitchFamily="2" charset="2"/>
              <a:buChar char="ü"/>
            </a:pPr>
            <a:r>
              <a:rPr lang="en-US" altLang="en-US" dirty="0" smtClean="0"/>
              <a:t>Get necessary equipment (walker, cane, crutches, raised toilet seat or commode, shower chair or bench)</a:t>
            </a:r>
          </a:p>
          <a:p>
            <a:pPr eaLnBrk="1" hangingPunct="1">
              <a:buSzPct val="90000"/>
              <a:buFont typeface="Wingdings" pitchFamily="2" charset="2"/>
              <a:buChar char="ü"/>
            </a:pPr>
            <a:r>
              <a:rPr lang="en-US" altLang="en-US" dirty="0" smtClean="0"/>
              <a:t>Prepare your home (remove scatter rugs, meal prep, arrange for rides to appointments, animal care)</a:t>
            </a:r>
          </a:p>
          <a:p>
            <a:pPr eaLnBrk="1" hangingPunct="1">
              <a:buSzPct val="90000"/>
              <a:buFont typeface="Wingdings" pitchFamily="2" charset="2"/>
              <a:buChar char="ü"/>
            </a:pPr>
            <a:r>
              <a:rPr lang="en-US" altLang="en-US" dirty="0" smtClean="0"/>
              <a:t>Make your outpatient physical therapy appointment</a:t>
            </a:r>
          </a:p>
          <a:p>
            <a:pPr eaLnBrk="1" hangingPunct="1">
              <a:buSzPct val="90000"/>
              <a:buFont typeface="Wingdings" pitchFamily="2" charset="2"/>
              <a:buChar char="ü"/>
            </a:pPr>
            <a:r>
              <a:rPr lang="en-US" altLang="en-US" dirty="0" smtClean="0"/>
              <a:t>Ensure you have support after discharge, especially in the first 1-2 weeks following surgery and have a backup plan</a:t>
            </a:r>
          </a:p>
          <a:p>
            <a:pPr eaLnBrk="1" hangingPunct="1">
              <a:buSzPct val="90000"/>
              <a:buFont typeface="Wingdings" pitchFamily="2" charset="2"/>
              <a:buChar char="ü"/>
            </a:pPr>
            <a:r>
              <a:rPr lang="en-US" altLang="en-US" dirty="0" smtClean="0"/>
              <a:t>Pick up post-op pain medication ahead of day of surgery </a:t>
            </a:r>
          </a:p>
          <a:p>
            <a:pPr lvl="1">
              <a:buSzPct val="90000"/>
              <a:buFont typeface="Wingdings" pitchFamily="2" charset="2"/>
              <a:buChar char="ü"/>
            </a:pPr>
            <a:r>
              <a:rPr lang="en-US" altLang="en-US" dirty="0" smtClean="0"/>
              <a:t>This prescription is typically sent in just prior to day of surgery</a:t>
            </a:r>
          </a:p>
          <a:p>
            <a:pPr eaLnBrk="1" hangingPunct="1">
              <a:buSzPct val="90000"/>
              <a:buFont typeface="Wingdings" pitchFamily="2" charset="2"/>
              <a:buChar char="ü"/>
            </a:pPr>
            <a:endParaRPr lang="en-US" altLang="en-US" dirty="0" smtClean="0"/>
          </a:p>
          <a:p>
            <a:pPr eaLnBrk="1" hangingPunct="1"/>
            <a:endParaRPr lang="en-US" altLang="en-US" dirty="0"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124200"/>
            <a:ext cx="7467600" cy="1938992"/>
          </a:xfrm>
          <a:prstGeom prst="rect">
            <a:avLst/>
          </a:prstGeom>
        </p:spPr>
        <p:txBody>
          <a:bodyPr wrap="square">
            <a:spAutoFit/>
          </a:bodyPr>
          <a:lstStyle/>
          <a:p>
            <a:pPr eaLnBrk="1" hangingPunct="1">
              <a:defRPr/>
            </a:pPr>
            <a:endParaRPr lang="en-US" sz="2400" kern="0" dirty="0" smtClean="0">
              <a:latin typeface="Arial"/>
              <a:ea typeface="+mj-ea"/>
              <a:cs typeface="+mj-cs"/>
            </a:endParaRPr>
          </a:p>
          <a:p>
            <a:pPr algn="ctr" eaLnBrk="1" hangingPunct="1">
              <a:defRPr/>
            </a:pPr>
            <a:r>
              <a:rPr lang="en-US" sz="2400" kern="0" dirty="0" smtClean="0">
                <a:latin typeface="Arial"/>
                <a:ea typeface="+mj-ea"/>
                <a:cs typeface="+mj-cs"/>
              </a:rPr>
              <a:t>Our goal is to get you back home ASAP, prepared to safely care for yourself and be semi-independent.</a:t>
            </a:r>
          </a:p>
          <a:p>
            <a:pPr algn="ctr" eaLnBrk="1" hangingPunct="1">
              <a:defRPr/>
            </a:pPr>
            <a:r>
              <a:rPr lang="en-US" sz="2400" kern="0" dirty="0" smtClean="0">
                <a:latin typeface="Arial"/>
                <a:ea typeface="+mj-ea"/>
                <a:cs typeface="+mj-cs"/>
              </a:rPr>
              <a:t> </a:t>
            </a:r>
          </a:p>
          <a:p>
            <a:pPr algn="ctr" eaLnBrk="1" hangingPunct="1">
              <a:defRPr/>
            </a:pPr>
            <a:r>
              <a:rPr lang="en-US" sz="2400" b="0" kern="0" dirty="0" smtClean="0">
                <a:latin typeface="Arial"/>
                <a:ea typeface="+mj-ea"/>
                <a:cs typeface="+mj-cs"/>
              </a:rPr>
              <a:t>Most of our patients go home the day after surgery!</a:t>
            </a:r>
            <a:endParaRPr lang="en-US" sz="2400" b="0" kern="0" dirty="0">
              <a:latin typeface="Arial"/>
              <a:ea typeface="+mj-ea"/>
              <a:cs typeface="+mj-cs"/>
            </a:endParaRPr>
          </a:p>
        </p:txBody>
      </p:sp>
      <p:pic>
        <p:nvPicPr>
          <p:cNvPr id="3" name="Picture 2"/>
          <p:cNvPicPr>
            <a:picLocks noChangeAspect="1"/>
          </p:cNvPicPr>
          <p:nvPr/>
        </p:nvPicPr>
        <p:blipFill>
          <a:blip r:embed="rId3"/>
          <a:stretch>
            <a:fillRect/>
          </a:stretch>
        </p:blipFill>
        <p:spPr>
          <a:xfrm>
            <a:off x="3200400" y="533400"/>
            <a:ext cx="2438400" cy="2086339"/>
          </a:xfrm>
          <a:prstGeom prst="rect">
            <a:avLst/>
          </a:prstGeom>
          <a:ln w="57150">
            <a:solidFill>
              <a:schemeClr val="accent1">
                <a:lumMod val="75000"/>
              </a:schemeClr>
            </a:solidFill>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5625" y="304800"/>
            <a:ext cx="7772400" cy="1508760"/>
          </a:xfrm>
        </p:spPr>
        <p:txBody>
          <a:bodyPr/>
          <a:lstStyle/>
          <a:p>
            <a:pPr eaLnBrk="1" hangingPunct="1"/>
            <a:r>
              <a:rPr lang="en-US" altLang="en-US" dirty="0" smtClean="0"/>
              <a:t>Benefits of going home quickly</a:t>
            </a:r>
          </a:p>
        </p:txBody>
      </p:sp>
      <p:sp>
        <p:nvSpPr>
          <p:cNvPr id="69635" name="Content Placeholder 2"/>
          <p:cNvSpPr>
            <a:spLocks noGrp="1"/>
          </p:cNvSpPr>
          <p:nvPr>
            <p:ph idx="1"/>
          </p:nvPr>
        </p:nvSpPr>
        <p:spPr>
          <a:xfrm>
            <a:off x="685019" y="2743200"/>
            <a:ext cx="7313612" cy="4344987"/>
          </a:xfrm>
        </p:spPr>
        <p:txBody>
          <a:bodyPr rtlCol="0">
            <a:normAutofit/>
          </a:bodyPr>
          <a:lstStyle/>
          <a:p>
            <a:pPr defTabSz="457207">
              <a:spcAft>
                <a:spcPts val="0"/>
              </a:spcAft>
              <a:defRPr/>
            </a:pPr>
            <a:r>
              <a:rPr lang="en-US" altLang="en-US" sz="2400" dirty="0" smtClean="0">
                <a:latin typeface="Arial" panose="020B0604020202020204" pitchFamily="34" charset="0"/>
                <a:cs typeface="Arial" panose="020B0604020202020204" pitchFamily="34" charset="0"/>
              </a:rPr>
              <a:t>You will be moving around more frequently and your new joint will feel better</a:t>
            </a:r>
          </a:p>
          <a:p>
            <a:pPr defTabSz="457207">
              <a:spcAft>
                <a:spcPts val="0"/>
              </a:spcAft>
              <a:defRPr/>
            </a:pPr>
            <a:r>
              <a:rPr lang="en-US" altLang="en-US" sz="2400" dirty="0" smtClean="0">
                <a:latin typeface="Arial" panose="020B0604020202020204" pitchFamily="34" charset="0"/>
                <a:cs typeface="Arial" panose="020B0604020202020204" pitchFamily="34" charset="0"/>
              </a:rPr>
              <a:t>You will get back to your normal routine quicker</a:t>
            </a:r>
          </a:p>
          <a:p>
            <a:pPr defTabSz="457207">
              <a:spcAft>
                <a:spcPts val="0"/>
              </a:spcAft>
              <a:defRPr/>
            </a:pPr>
            <a:r>
              <a:rPr lang="en-US" altLang="en-US" sz="2400" dirty="0" smtClean="0">
                <a:latin typeface="Arial" panose="020B0604020202020204" pitchFamily="34" charset="0"/>
                <a:cs typeface="Arial" panose="020B0604020202020204" pitchFamily="34" charset="0"/>
              </a:rPr>
              <a:t>Less exposure to institutional germs and therefore less risk of infection</a:t>
            </a:r>
          </a:p>
          <a:p>
            <a:pPr defTabSz="457207">
              <a:spcAft>
                <a:spcPts val="0"/>
              </a:spcAft>
              <a:defRPr/>
            </a:pPr>
            <a:r>
              <a:rPr lang="en-US" altLang="en-US" sz="2400" dirty="0" smtClean="0">
                <a:latin typeface="Arial" panose="020B0604020202020204" pitchFamily="34" charset="0"/>
                <a:cs typeface="Arial" panose="020B0604020202020204" pitchFamily="34" charset="0"/>
              </a:rPr>
              <a:t>A better outcome for your new joint!</a:t>
            </a:r>
          </a:p>
          <a:p>
            <a:pPr defTabSz="457207">
              <a:spcAft>
                <a:spcPts val="0"/>
              </a:spcAft>
              <a:buClr>
                <a:schemeClr val="bg2">
                  <a:lumMod val="40000"/>
                  <a:lumOff val="60000"/>
                </a:schemeClr>
              </a:buClr>
              <a:defRPr/>
            </a:pPr>
            <a:endParaRPr lang="en-US" altLang="en-US" dirty="0"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7669212" cy="1400175"/>
          </a:xfrm>
        </p:spPr>
        <p:txBody>
          <a:bodyPr/>
          <a:lstStyle/>
          <a:p>
            <a:pPr eaLnBrk="1" hangingPunct="1"/>
            <a:r>
              <a:rPr lang="en-US" altLang="en-US" dirty="0" smtClean="0"/>
              <a:t>Preoperative Nurse Educators</a:t>
            </a:r>
          </a:p>
        </p:txBody>
      </p:sp>
      <p:sp>
        <p:nvSpPr>
          <p:cNvPr id="3075" name="Rectangle 3"/>
          <p:cNvSpPr>
            <a:spLocks noGrp="1" noChangeArrowheads="1"/>
          </p:cNvSpPr>
          <p:nvPr>
            <p:ph idx="1"/>
          </p:nvPr>
        </p:nvSpPr>
        <p:spPr>
          <a:xfrm>
            <a:off x="481070" y="2209800"/>
            <a:ext cx="7704667" cy="4094816"/>
          </a:xfrm>
        </p:spPr>
        <p:txBody>
          <a:bodyPr rtlCol="0">
            <a:normAutofit/>
          </a:bodyPr>
          <a:lstStyle/>
          <a:p>
            <a:pPr marL="0" indent="0" defTabSz="457207">
              <a:spcAft>
                <a:spcPts val="0"/>
              </a:spcAft>
              <a:buClr>
                <a:schemeClr val="bg2">
                  <a:lumMod val="40000"/>
                  <a:lumOff val="60000"/>
                </a:schemeClr>
              </a:buClr>
              <a:buNone/>
              <a:defRPr/>
            </a:pPr>
            <a:r>
              <a:rPr lang="en-US" altLang="en-US" sz="2800" dirty="0" smtClean="0">
                <a:cs typeface="Arial" panose="020B0604020202020204" pitchFamily="34" charset="0"/>
              </a:rPr>
              <a:t>Preoperative Clinic </a:t>
            </a:r>
            <a:r>
              <a:rPr lang="en-US" altLang="en-US" sz="2800" dirty="0">
                <a:cs typeface="Arial" panose="020B0604020202020204" pitchFamily="34" charset="0"/>
              </a:rPr>
              <a:t>Nurses</a:t>
            </a:r>
            <a:r>
              <a:rPr lang="en-US" altLang="en-US" sz="2800" dirty="0" smtClean="0">
                <a:cs typeface="Arial" panose="020B0604020202020204" pitchFamily="34" charset="0"/>
              </a:rPr>
              <a:t>: </a:t>
            </a:r>
            <a:r>
              <a:rPr lang="en-US" altLang="en-US" sz="2800" dirty="0" smtClean="0">
                <a:cs typeface="Arial" panose="020B0604020202020204" pitchFamily="34" charset="0"/>
              </a:rPr>
              <a:t>802-257-8866</a:t>
            </a:r>
          </a:p>
          <a:p>
            <a:pPr marL="0" indent="0" defTabSz="457207">
              <a:spcAft>
                <a:spcPts val="0"/>
              </a:spcAft>
              <a:buClr>
                <a:schemeClr val="bg2">
                  <a:lumMod val="40000"/>
                  <a:lumOff val="60000"/>
                </a:schemeClr>
              </a:buClr>
              <a:buNone/>
              <a:defRPr/>
            </a:pPr>
            <a:endParaRPr lang="en-US" altLang="en-US" sz="2800" dirty="0">
              <a:cs typeface="Arial" panose="020B0604020202020204" pitchFamily="34" charset="0"/>
            </a:endParaRPr>
          </a:p>
          <a:p>
            <a:pPr marL="400050" lvl="1" indent="0" defTabSz="457207" eaLnBrk="1" fontAlgn="auto" hangingPunct="1">
              <a:spcAft>
                <a:spcPts val="0"/>
              </a:spcAft>
              <a:buClr>
                <a:schemeClr val="bg2">
                  <a:lumMod val="40000"/>
                  <a:lumOff val="60000"/>
                </a:schemeClr>
              </a:buClr>
              <a:buNone/>
              <a:defRPr/>
            </a:pPr>
            <a:r>
              <a:rPr lang="en-US" altLang="en-US" sz="2800" dirty="0" smtClean="0">
                <a:cs typeface="Arial" panose="020B0604020202020204" pitchFamily="34" charset="0"/>
              </a:rPr>
              <a:t>Moriah Aldrich, RN, BSN</a:t>
            </a:r>
          </a:p>
          <a:p>
            <a:pPr marL="400050" lvl="1" indent="0" defTabSz="457207" eaLnBrk="1" fontAlgn="auto" hangingPunct="1">
              <a:spcAft>
                <a:spcPts val="0"/>
              </a:spcAft>
              <a:buClr>
                <a:schemeClr val="bg2">
                  <a:lumMod val="40000"/>
                  <a:lumOff val="60000"/>
                </a:schemeClr>
              </a:buClr>
              <a:buNone/>
              <a:defRPr/>
            </a:pPr>
            <a:r>
              <a:rPr lang="en-US" altLang="en-US" sz="2800" dirty="0" smtClean="0">
                <a:cs typeface="Arial" panose="020B0604020202020204" pitchFamily="34" charset="0"/>
              </a:rPr>
              <a:t>Pernille Stage</a:t>
            </a:r>
            <a:r>
              <a:rPr lang="en-US" altLang="en-US" sz="2800" smtClean="0">
                <a:cs typeface="Arial" panose="020B0604020202020204" pitchFamily="34" charset="0"/>
              </a:rPr>
              <a:t>, </a:t>
            </a:r>
            <a:r>
              <a:rPr lang="en-US" altLang="en-US" sz="2800" smtClean="0">
                <a:cs typeface="Arial" panose="020B0604020202020204" pitchFamily="34" charset="0"/>
              </a:rPr>
              <a:t>RN</a:t>
            </a:r>
          </a:p>
          <a:p>
            <a:pPr marL="400050" lvl="1" indent="0" defTabSz="457207" eaLnBrk="1" fontAlgn="auto" hangingPunct="1">
              <a:spcAft>
                <a:spcPts val="0"/>
              </a:spcAft>
              <a:buClr>
                <a:schemeClr val="bg2">
                  <a:lumMod val="40000"/>
                  <a:lumOff val="60000"/>
                </a:schemeClr>
              </a:buClr>
              <a:buNone/>
              <a:defRPr/>
            </a:pPr>
            <a:endParaRPr lang="en-US" altLang="en-US" sz="2800" dirty="0" smtClean="0">
              <a:cs typeface="Arial" panose="020B0604020202020204" pitchFamily="34" charset="0"/>
            </a:endParaRPr>
          </a:p>
          <a:p>
            <a:pPr marL="400050" lvl="1" indent="0" defTabSz="457207">
              <a:spcAft>
                <a:spcPts val="0"/>
              </a:spcAft>
              <a:buClr>
                <a:schemeClr val="bg2">
                  <a:lumMod val="40000"/>
                  <a:lumOff val="60000"/>
                </a:schemeClr>
              </a:buClr>
              <a:buNone/>
              <a:defRPr/>
            </a:pPr>
            <a:r>
              <a:rPr lang="en-US" altLang="en-US" sz="2800" dirty="0">
                <a:cs typeface="Arial" panose="020B0604020202020204" pitchFamily="34" charset="0"/>
              </a:rPr>
              <a:t>	</a:t>
            </a:r>
            <a:r>
              <a:rPr lang="en-US" altLang="en-US" sz="2800" dirty="0" smtClean="0">
                <a:cs typeface="Arial" panose="020B0604020202020204" pitchFamily="34" charset="0"/>
              </a:rPr>
              <a:t>			*call for questions regarding which medications to take and those to hold ahead of surgery</a:t>
            </a:r>
            <a:r>
              <a:rPr lang="en-US" altLang="en-US" sz="2800" dirty="0">
                <a:cs typeface="Arial" panose="020B0604020202020204" pitchFamily="34" charset="0"/>
              </a:rPr>
              <a:t> </a:t>
            </a:r>
            <a:endParaRPr lang="en-US" altLang="en-US" sz="2800" dirty="0" smtClean="0">
              <a:cs typeface="Arial" panose="020B0604020202020204" pitchFamily="34" charset="0"/>
            </a:endParaRPr>
          </a:p>
          <a:p>
            <a:pPr marL="800100" lvl="2" indent="0" defTabSz="457207" eaLnBrk="1" fontAlgn="auto" hangingPunct="1">
              <a:spcAft>
                <a:spcPts val="0"/>
              </a:spcAft>
              <a:buClr>
                <a:schemeClr val="bg2">
                  <a:lumMod val="40000"/>
                  <a:lumOff val="60000"/>
                </a:schemeClr>
              </a:buClr>
              <a:buNone/>
              <a:defRPr/>
            </a:pPr>
            <a:endParaRPr lang="en-US" altLang="en-US" sz="2800" dirty="0" smtClean="0">
              <a:latin typeface="Arial"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304800"/>
            <a:ext cx="7772400" cy="1508760"/>
          </a:xfrm>
        </p:spPr>
        <p:txBody>
          <a:bodyPr/>
          <a:lstStyle/>
          <a:p>
            <a:pPr eaLnBrk="1" hangingPunct="1"/>
            <a:r>
              <a:rPr lang="en-US" altLang="en-US" dirty="0" smtClean="0"/>
              <a:t>Care Management</a:t>
            </a:r>
          </a:p>
        </p:txBody>
      </p:sp>
      <p:sp>
        <p:nvSpPr>
          <p:cNvPr id="3" name="Content Placeholder 2"/>
          <p:cNvSpPr>
            <a:spLocks noGrp="1"/>
          </p:cNvSpPr>
          <p:nvPr>
            <p:ph idx="1"/>
          </p:nvPr>
        </p:nvSpPr>
        <p:spPr>
          <a:xfrm>
            <a:off x="685019" y="2895600"/>
            <a:ext cx="7772400" cy="4206240"/>
          </a:xfrm>
        </p:spPr>
        <p:txBody>
          <a:bodyPr rtlCol="0">
            <a:normAutofit/>
          </a:bodyPr>
          <a:lstStyle/>
          <a:p>
            <a:pPr defTabSz="457207">
              <a:spcAft>
                <a:spcPts val="0"/>
              </a:spcAft>
              <a:defRPr/>
            </a:pPr>
            <a:r>
              <a:rPr lang="en-US" sz="2400" dirty="0" smtClean="0">
                <a:latin typeface="Arial" panose="020B0604020202020204" pitchFamily="34" charset="0"/>
                <a:cs typeface="Arial" panose="020B0604020202020204" pitchFamily="34" charset="0"/>
              </a:rPr>
              <a:t>Care management nurses are available to help during your stay if needed for:</a:t>
            </a:r>
          </a:p>
          <a:p>
            <a:pPr marL="0" indent="0" defTabSz="457207">
              <a:spcAft>
                <a:spcPts val="0"/>
              </a:spcAft>
              <a:buNone/>
              <a:defRPr/>
            </a:pPr>
            <a:endParaRPr lang="en-US" sz="2400" dirty="0" smtClean="0">
              <a:latin typeface="Arial" panose="020B0604020202020204" pitchFamily="34" charset="0"/>
              <a:cs typeface="Arial" panose="020B0604020202020204" pitchFamily="34" charset="0"/>
            </a:endParaRPr>
          </a:p>
          <a:p>
            <a:pPr marL="800107" lvl="1" indent="-342900" defTabSz="457207">
              <a:spcAft>
                <a:spcPts val="0"/>
              </a:spcAft>
              <a:defRPr/>
            </a:pPr>
            <a:r>
              <a:rPr lang="en-US" sz="2400" dirty="0" smtClean="0">
                <a:latin typeface="Arial" panose="020B0604020202020204" pitchFamily="34" charset="0"/>
                <a:cs typeface="Arial" panose="020B0604020202020204" pitchFamily="34" charset="0"/>
              </a:rPr>
              <a:t>Obtaining equipment if you were unable to do so before surgery</a:t>
            </a:r>
          </a:p>
          <a:p>
            <a:pPr marL="800107" lvl="1" indent="-342900" defTabSz="457207">
              <a:spcAft>
                <a:spcPts val="0"/>
              </a:spcAft>
              <a:defRPr/>
            </a:pPr>
            <a:endParaRPr lang="en-US" sz="2400" dirty="0" smtClean="0">
              <a:latin typeface="Arial" panose="020B0604020202020204" pitchFamily="34" charset="0"/>
              <a:cs typeface="Arial" panose="020B0604020202020204" pitchFamily="34" charset="0"/>
            </a:endParaRPr>
          </a:p>
          <a:p>
            <a:pPr marL="800107" lvl="1" indent="-342900" defTabSz="457207">
              <a:spcAft>
                <a:spcPts val="0"/>
              </a:spcAft>
              <a:defRPr/>
            </a:pPr>
            <a:r>
              <a:rPr lang="en-US" sz="2400" dirty="0" smtClean="0">
                <a:latin typeface="Arial" panose="020B0604020202020204" pitchFamily="34" charset="0"/>
                <a:cs typeface="Arial" panose="020B0604020202020204" pitchFamily="34" charset="0"/>
              </a:rPr>
              <a:t>Make a rehab referral if needed</a:t>
            </a:r>
          </a:p>
          <a:p>
            <a:pPr marL="457200" lvl="1" indent="0" defTabSz="457207" eaLnBrk="1" fontAlgn="auto" hangingPunct="1">
              <a:spcAft>
                <a:spcPts val="0"/>
              </a:spcAft>
              <a:buFont typeface="Wingdings" panose="05000000000000000000" pitchFamily="2" charset="2"/>
              <a:buNone/>
              <a:defRPr/>
            </a:pPr>
            <a:endParaRPr 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04800"/>
            <a:ext cx="7772400" cy="1508760"/>
          </a:xfrm>
        </p:spPr>
        <p:txBody>
          <a:bodyPr/>
          <a:lstStyle/>
          <a:p>
            <a:pPr eaLnBrk="1" hangingPunct="1"/>
            <a:r>
              <a:rPr lang="en-US" altLang="en-US" dirty="0" smtClean="0"/>
              <a:t>BMH Physical Therapy </a:t>
            </a:r>
          </a:p>
        </p:txBody>
      </p:sp>
      <p:sp>
        <p:nvSpPr>
          <p:cNvPr id="51203" name="Rectangle 3"/>
          <p:cNvSpPr>
            <a:spLocks noGrp="1" noChangeArrowheads="1"/>
          </p:cNvSpPr>
          <p:nvPr>
            <p:ph idx="1"/>
          </p:nvPr>
        </p:nvSpPr>
        <p:spPr>
          <a:xfrm>
            <a:off x="685019" y="1676400"/>
            <a:ext cx="7772400" cy="4206240"/>
          </a:xfrm>
        </p:spPr>
        <p:txBody>
          <a:bodyPr>
            <a:normAutofit/>
          </a:bodyPr>
          <a:lstStyle/>
          <a:p>
            <a:pPr eaLnBrk="1" hangingPunct="1"/>
            <a:endParaRPr lang="en-US" altLang="en-US" sz="2800" dirty="0" smtClean="0">
              <a:latin typeface="Arial" charset="0"/>
            </a:endParaRPr>
          </a:p>
          <a:p>
            <a:pPr eaLnBrk="1" hangingPunct="1">
              <a:buFont typeface="Wingdings" pitchFamily="2" charset="2"/>
              <a:buNone/>
            </a:pPr>
            <a:endParaRPr lang="en-US" altLang="en-US" sz="2800" dirty="0" smtClean="0">
              <a:latin typeface="Arial" charset="0"/>
            </a:endParaRPr>
          </a:p>
          <a:p>
            <a:pPr algn="ctr">
              <a:buNone/>
            </a:pPr>
            <a:r>
              <a:rPr lang="en-US" altLang="en-US" sz="2800" dirty="0">
                <a:latin typeface="Arial" charset="0"/>
              </a:rPr>
              <a:t>Kailey Crowell, DPT</a:t>
            </a:r>
          </a:p>
          <a:p>
            <a:pPr algn="ctr" eaLnBrk="1" hangingPunct="1">
              <a:buFont typeface="Wingdings" pitchFamily="2" charset="2"/>
              <a:buNone/>
            </a:pPr>
            <a:r>
              <a:rPr lang="en-US" altLang="en-US" sz="2800" dirty="0" smtClean="0">
                <a:latin typeface="Arial" charset="0"/>
              </a:rPr>
              <a:t>Eileen Casey, PT</a:t>
            </a:r>
          </a:p>
          <a:p>
            <a:pPr algn="ctr" eaLnBrk="1" hangingPunct="1">
              <a:buFont typeface="Wingdings" pitchFamily="2" charset="2"/>
              <a:buNone/>
            </a:pPr>
            <a:r>
              <a:rPr lang="en-US" altLang="en-US" sz="2800" dirty="0" smtClean="0">
                <a:latin typeface="Arial" charset="0"/>
              </a:rPr>
              <a:t>Kate Riley, PTA</a:t>
            </a:r>
          </a:p>
          <a:p>
            <a:pPr algn="ctr" eaLnBrk="1" hangingPunct="1">
              <a:buFont typeface="Wingdings" pitchFamily="2" charset="2"/>
              <a:buNone/>
            </a:pPr>
            <a:r>
              <a:rPr lang="en-US" altLang="en-US" sz="2800" dirty="0" smtClean="0">
                <a:latin typeface="Arial" charset="0"/>
              </a:rPr>
              <a:t>Jeri-Lynn Atwood, PT</a:t>
            </a:r>
          </a:p>
          <a:p>
            <a:pPr lvl="4" eaLnBrk="1" hangingPunct="1">
              <a:buFont typeface="Wingdings" pitchFamily="2" charset="2"/>
              <a:buNone/>
            </a:pPr>
            <a:r>
              <a:rPr lang="en-US" altLang="en-US" sz="1800" dirty="0" smtClean="0">
                <a:latin typeface="Arial" charset="0"/>
              </a:rPr>
              <a:t> </a:t>
            </a:r>
          </a:p>
          <a:p>
            <a:pPr algn="ctr" eaLnBrk="1" hangingPunct="1">
              <a:buFont typeface="Wingdings" pitchFamily="2" charset="2"/>
              <a:buNone/>
            </a:pPr>
            <a:r>
              <a:rPr lang="en-US" altLang="en-US" sz="2800" dirty="0" smtClean="0">
                <a:latin typeface="Arial" charset="0"/>
              </a:rPr>
              <a:t>802-257-8255</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28600"/>
            <a:ext cx="7772400" cy="1508760"/>
          </a:xfrm>
        </p:spPr>
        <p:txBody>
          <a:bodyPr/>
          <a:lstStyle/>
          <a:p>
            <a:pPr eaLnBrk="1" hangingPunct="1"/>
            <a:r>
              <a:rPr lang="en-US" altLang="en-US" dirty="0" smtClean="0"/>
              <a:t>Prepare your Home</a:t>
            </a:r>
          </a:p>
        </p:txBody>
      </p:sp>
      <p:sp>
        <p:nvSpPr>
          <p:cNvPr id="119811" name="Rectangle 3"/>
          <p:cNvSpPr>
            <a:spLocks noGrp="1" noChangeArrowheads="1"/>
          </p:cNvSpPr>
          <p:nvPr>
            <p:ph idx="1"/>
          </p:nvPr>
        </p:nvSpPr>
        <p:spPr>
          <a:xfrm>
            <a:off x="982133" y="2286000"/>
            <a:ext cx="7704667" cy="3713816"/>
          </a:xfrm>
        </p:spPr>
        <p:txBody>
          <a:bodyPr rtlCol="0">
            <a:normAutofit/>
          </a:bodyPr>
          <a:lstStyle/>
          <a:p>
            <a:pPr defTabSz="457207">
              <a:spcAft>
                <a:spcPts val="0"/>
              </a:spcAft>
              <a:defRPr/>
            </a:pPr>
            <a:r>
              <a:rPr lang="en-US" altLang="en-US" sz="2800" dirty="0" smtClean="0">
                <a:latin typeface="Arial" panose="020B0604020202020204" pitchFamily="34" charset="0"/>
              </a:rPr>
              <a:t>Pick up scatter rugs, clear clutter</a:t>
            </a:r>
          </a:p>
          <a:p>
            <a:pPr defTabSz="457207">
              <a:spcAft>
                <a:spcPts val="0"/>
              </a:spcAft>
              <a:defRPr/>
            </a:pPr>
            <a:r>
              <a:rPr lang="en-US" altLang="en-US" sz="2800" dirty="0" smtClean="0">
                <a:latin typeface="Arial" panose="020B0604020202020204" pitchFamily="34" charset="0"/>
              </a:rPr>
              <a:t>Move most commonly used items to within easy reach</a:t>
            </a:r>
          </a:p>
          <a:p>
            <a:pPr defTabSz="457207">
              <a:spcAft>
                <a:spcPts val="0"/>
              </a:spcAft>
              <a:defRPr/>
            </a:pPr>
            <a:r>
              <a:rPr lang="en-US" altLang="en-US" sz="2800" dirty="0" smtClean="0">
                <a:latin typeface="Arial" panose="020B0604020202020204" pitchFamily="34" charset="0"/>
              </a:rPr>
              <a:t>Have a designated seat</a:t>
            </a:r>
          </a:p>
          <a:p>
            <a:pPr defTabSz="457207">
              <a:spcAft>
                <a:spcPts val="0"/>
              </a:spcAft>
              <a:defRPr/>
            </a:pPr>
            <a:r>
              <a:rPr lang="en-US" altLang="en-US" sz="2800" dirty="0" smtClean="0">
                <a:latin typeface="Arial" panose="020B0604020202020204" pitchFamily="34" charset="0"/>
              </a:rPr>
              <a:t>Prepare meals ahead of time</a:t>
            </a:r>
          </a:p>
          <a:p>
            <a:pPr defTabSz="457207">
              <a:spcAft>
                <a:spcPts val="0"/>
              </a:spcAft>
              <a:defRPr/>
            </a:pPr>
            <a:r>
              <a:rPr lang="en-US" altLang="en-US" sz="2800" dirty="0" smtClean="0">
                <a:latin typeface="Arial" panose="020B0604020202020204" pitchFamily="34" charset="0"/>
              </a:rPr>
              <a:t>Have loose, comfortable clothing available</a:t>
            </a:r>
          </a:p>
          <a:p>
            <a:pPr defTabSz="457207">
              <a:spcAft>
                <a:spcPts val="0"/>
              </a:spcAft>
              <a:defRPr/>
            </a:pPr>
            <a:r>
              <a:rPr lang="en-US" altLang="en-US" sz="2800" dirty="0" smtClean="0">
                <a:latin typeface="Arial" panose="020B0604020202020204" pitchFamily="34" charset="0"/>
              </a:rPr>
              <a:t>Have an apron or bag to attach to walker</a:t>
            </a:r>
          </a:p>
          <a:p>
            <a:pPr marL="342906" indent="-342906" defTabSz="457207" eaLnBrk="1" fontAlgn="auto" hangingPunct="1">
              <a:spcAft>
                <a:spcPts val="0"/>
              </a:spcAft>
              <a:buFont typeface="Wingdings 3" charset="2"/>
              <a:buChar char=""/>
              <a:defRPr/>
            </a:pPr>
            <a:endParaRPr lang="en-US" altLang="en-US" sz="2800" dirty="0" smtClean="0">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79413"/>
            <a:ext cx="7313613" cy="1143000"/>
          </a:xfrm>
        </p:spPr>
        <p:txBody>
          <a:bodyPr>
            <a:normAutofit fontScale="90000"/>
          </a:bodyPr>
          <a:lstStyle/>
          <a:p>
            <a:pPr eaLnBrk="1" hangingPunct="1"/>
            <a:r>
              <a:rPr lang="en-US" altLang="en-US" dirty="0" smtClean="0"/>
              <a:t>Activities of Daily Living/</a:t>
            </a:r>
            <a:br>
              <a:rPr lang="en-US" altLang="en-US" dirty="0" smtClean="0"/>
            </a:br>
            <a:r>
              <a:rPr lang="en-US" altLang="en-US" dirty="0" smtClean="0"/>
              <a:t>Equipment Recommendations</a:t>
            </a:r>
          </a:p>
        </p:txBody>
      </p:sp>
      <p:sp>
        <p:nvSpPr>
          <p:cNvPr id="55299" name="Rectangle 3"/>
          <p:cNvSpPr>
            <a:spLocks noGrp="1" noChangeArrowheads="1"/>
          </p:cNvSpPr>
          <p:nvPr>
            <p:ph type="body" sz="half" idx="1"/>
          </p:nvPr>
        </p:nvSpPr>
        <p:spPr>
          <a:xfrm>
            <a:off x="685800" y="2132013"/>
            <a:ext cx="4268788" cy="4114800"/>
          </a:xfrm>
        </p:spPr>
        <p:txBody>
          <a:bodyPr>
            <a:normAutofit/>
          </a:bodyPr>
          <a:lstStyle/>
          <a:p>
            <a:pPr eaLnBrk="1" hangingPunct="1"/>
            <a:r>
              <a:rPr lang="en-US" altLang="en-US" sz="2800" dirty="0" smtClean="0">
                <a:latin typeface="Arial" charset="0"/>
                <a:cs typeface="Arial" charset="0"/>
              </a:rPr>
              <a:t>A tub seat or bench is recommended</a:t>
            </a:r>
          </a:p>
          <a:p>
            <a:pPr eaLnBrk="1" hangingPunct="1"/>
            <a:r>
              <a:rPr lang="en-US" altLang="en-US" sz="2800" dirty="0" smtClean="0">
                <a:latin typeface="Arial" charset="0"/>
                <a:cs typeface="Arial" charset="0"/>
              </a:rPr>
              <a:t>If you are taller than 5’2” you may need to raise the height of your toilet with a raised toilet seat or commode</a:t>
            </a:r>
          </a:p>
          <a:p>
            <a:pPr eaLnBrk="1" hangingPunct="1"/>
            <a:r>
              <a:rPr lang="en-US" altLang="en-US" sz="2800" dirty="0" smtClean="0">
                <a:latin typeface="Arial" charset="0"/>
                <a:cs typeface="Arial" charset="0"/>
              </a:rPr>
              <a:t>A walker or crutches</a:t>
            </a:r>
          </a:p>
        </p:txBody>
      </p:sp>
      <p:pic>
        <p:nvPicPr>
          <p:cNvPr id="55300" name="Picture 4" descr="tub sea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75009" y="2286000"/>
            <a:ext cx="2171700" cy="2103438"/>
          </a:xfrm>
          <a:ln w="57150">
            <a:solidFill>
              <a:schemeClr val="bg2">
                <a:lumMod val="75000"/>
              </a:schemeClr>
            </a:solidFill>
          </a:ln>
        </p:spPr>
      </p:pic>
      <p:pic>
        <p:nvPicPr>
          <p:cNvPr id="55301" name="Picture 5" descr="commod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6130925" y="4189413"/>
            <a:ext cx="1524000" cy="1524000"/>
          </a:xfrm>
          <a:ln w="57150">
            <a:solidFill>
              <a:schemeClr val="bg2">
                <a:lumMod val="75000"/>
              </a:schemeClr>
            </a:solidFill>
          </a:ln>
        </p:spPr>
      </p:pic>
      <p:pic>
        <p:nvPicPr>
          <p:cNvPr id="6" name="Picture 5" descr="Walker Instructions"/>
          <p:cNvPicPr/>
          <p:nvPr/>
        </p:nvPicPr>
        <p:blipFill>
          <a:blip r:embed="rId5">
            <a:extLst>
              <a:ext uri="{28A0092B-C50C-407E-A947-70E740481C1C}">
                <a14:useLocalDpi xmlns:a14="http://schemas.microsoft.com/office/drawing/2010/main" val="0"/>
              </a:ext>
            </a:extLst>
          </a:blip>
          <a:srcRect/>
          <a:stretch>
            <a:fillRect/>
          </a:stretch>
        </p:blipFill>
        <p:spPr bwMode="auto">
          <a:xfrm>
            <a:off x="4954588" y="4953000"/>
            <a:ext cx="1587595" cy="1524000"/>
          </a:xfrm>
          <a:prstGeom prst="rect">
            <a:avLst/>
          </a:prstGeom>
          <a:noFill/>
          <a:ln w="57150">
            <a:solidFill>
              <a:schemeClr val="bg2">
                <a:lumMod val="75000"/>
              </a:schemeClr>
            </a:solidFill>
          </a:ln>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57200"/>
            <a:ext cx="7704667" cy="1066799"/>
          </a:xfrm>
        </p:spPr>
        <p:txBody>
          <a:bodyPr/>
          <a:lstStyle/>
          <a:p>
            <a:pPr eaLnBrk="1" hangingPunct="1"/>
            <a:r>
              <a:rPr lang="en-US" altLang="en-US" dirty="0" smtClean="0"/>
              <a:t>Equipment Sources</a:t>
            </a:r>
          </a:p>
        </p:txBody>
      </p:sp>
      <p:sp>
        <p:nvSpPr>
          <p:cNvPr id="56323" name="Rectangle 3"/>
          <p:cNvSpPr>
            <a:spLocks noGrp="1" noChangeArrowheads="1"/>
          </p:cNvSpPr>
          <p:nvPr>
            <p:ph idx="1"/>
          </p:nvPr>
        </p:nvSpPr>
        <p:spPr>
          <a:xfrm>
            <a:off x="982133" y="1981200"/>
            <a:ext cx="7315200" cy="4722813"/>
          </a:xfrm>
        </p:spPr>
        <p:txBody>
          <a:bodyPr>
            <a:normAutofit/>
          </a:bodyPr>
          <a:lstStyle/>
          <a:p>
            <a:pPr eaLnBrk="1" hangingPunct="1">
              <a:buFont typeface="Wingdings" pitchFamily="2" charset="2"/>
              <a:buNone/>
            </a:pPr>
            <a:r>
              <a:rPr lang="en-US" altLang="en-US" sz="2400" dirty="0" smtClean="0">
                <a:latin typeface="Arial" charset="0"/>
                <a:cs typeface="Arial" charset="0"/>
              </a:rPr>
              <a:t>Places to borrow  may include:</a:t>
            </a:r>
          </a:p>
          <a:p>
            <a:pPr eaLnBrk="1" hangingPunct="1"/>
            <a:r>
              <a:rPr lang="en-US" altLang="en-US" sz="2400" dirty="0" smtClean="0">
                <a:latin typeface="Arial" charset="0"/>
                <a:cs typeface="Arial" charset="0"/>
              </a:rPr>
              <a:t>Guilford Cares – 802-579-1350</a:t>
            </a:r>
          </a:p>
          <a:p>
            <a:pPr eaLnBrk="1" hangingPunct="1"/>
            <a:r>
              <a:rPr lang="en-US" altLang="en-US" sz="2400" dirty="0" err="1" smtClean="0">
                <a:latin typeface="Arial" charset="0"/>
                <a:cs typeface="Arial" charset="0"/>
              </a:rPr>
              <a:t>Dummerston</a:t>
            </a:r>
            <a:r>
              <a:rPr lang="en-US" altLang="en-US" sz="2400" dirty="0" smtClean="0">
                <a:latin typeface="Arial" charset="0"/>
                <a:cs typeface="Arial" charset="0"/>
              </a:rPr>
              <a:t> Cares – 802-257-5800</a:t>
            </a:r>
          </a:p>
          <a:p>
            <a:pPr eaLnBrk="1" hangingPunct="1"/>
            <a:r>
              <a:rPr lang="en-US" altLang="en-US" sz="2400" dirty="0" smtClean="0">
                <a:latin typeface="Arial" charset="0"/>
                <a:cs typeface="Arial" charset="0"/>
              </a:rPr>
              <a:t>Grafton Cares – 802-869-2674</a:t>
            </a:r>
          </a:p>
          <a:p>
            <a:pPr eaLnBrk="1" hangingPunct="1"/>
            <a:r>
              <a:rPr lang="en-US" altLang="en-US" sz="2400" dirty="0" smtClean="0">
                <a:latin typeface="Arial" charset="0"/>
                <a:cs typeface="Arial" charset="0"/>
              </a:rPr>
              <a:t>Putney Cares – 802-387-5593</a:t>
            </a:r>
          </a:p>
          <a:p>
            <a:pPr eaLnBrk="1" hangingPunct="1"/>
            <a:r>
              <a:rPr lang="en-US" altLang="en-US" sz="2400" dirty="0" smtClean="0">
                <a:latin typeface="Arial" charset="0"/>
                <a:cs typeface="Arial" charset="0"/>
              </a:rPr>
              <a:t>Valley Cares – 802-365-4115</a:t>
            </a:r>
          </a:p>
          <a:p>
            <a:pPr eaLnBrk="1" hangingPunct="1"/>
            <a:r>
              <a:rPr lang="en-US" altLang="en-US" sz="2400" dirty="0" smtClean="0">
                <a:latin typeface="Arial" charset="0"/>
                <a:cs typeface="Arial" charset="0"/>
              </a:rPr>
              <a:t>Brattleboro Area Hospice – 802-257-0775</a:t>
            </a:r>
          </a:p>
          <a:p>
            <a:pPr eaLnBrk="1" hangingPunct="1"/>
            <a:r>
              <a:rPr lang="en-US" altLang="en-US" sz="2400" dirty="0" smtClean="0">
                <a:latin typeface="Arial" charset="0"/>
                <a:cs typeface="Arial" charset="0"/>
              </a:rPr>
              <a:t>Westminster Cares – 802-722-3607</a:t>
            </a:r>
          </a:p>
          <a:p>
            <a:pPr eaLnBrk="1" hangingPunct="1"/>
            <a:r>
              <a:rPr lang="en-US" altLang="en-US" sz="2400" dirty="0" smtClean="0">
                <a:latin typeface="Arial" charset="0"/>
                <a:cs typeface="Arial" charset="0"/>
              </a:rPr>
              <a:t>Family, friends, your church, VFW…</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04667" cy="1447801"/>
          </a:xfrm>
        </p:spPr>
        <p:txBody>
          <a:bodyPr/>
          <a:lstStyle/>
          <a:p>
            <a:r>
              <a:rPr lang="en-US" dirty="0" smtClean="0"/>
              <a:t>Total Knee Patients</a:t>
            </a:r>
            <a:endParaRPr lang="en-US" dirty="0"/>
          </a:p>
        </p:txBody>
      </p:sp>
      <p:sp>
        <p:nvSpPr>
          <p:cNvPr id="3" name="Content Placeholder 2"/>
          <p:cNvSpPr>
            <a:spLocks noGrp="1"/>
          </p:cNvSpPr>
          <p:nvPr>
            <p:ph idx="1"/>
          </p:nvPr>
        </p:nvSpPr>
        <p:spPr>
          <a:xfrm>
            <a:off x="533400" y="2133600"/>
            <a:ext cx="7704667" cy="4171016"/>
          </a:xfrm>
        </p:spPr>
        <p:txBody>
          <a:bodyPr>
            <a:normAutofit/>
          </a:bodyPr>
          <a:lstStyle/>
          <a:p>
            <a:r>
              <a:rPr lang="en-US" dirty="0" smtClean="0"/>
              <a:t>Active range of motion</a:t>
            </a:r>
          </a:p>
          <a:p>
            <a:pPr lvl="1"/>
            <a:r>
              <a:rPr lang="en-US" dirty="0" smtClean="0"/>
              <a:t>Measure maximal flexion and extension while in OR (must work to maintain) </a:t>
            </a:r>
          </a:p>
          <a:p>
            <a:pPr lvl="1"/>
            <a:r>
              <a:rPr lang="en-US" dirty="0" smtClean="0"/>
              <a:t>Flexion must stay &gt;90 degrees</a:t>
            </a:r>
          </a:p>
          <a:p>
            <a:pPr lvl="1"/>
            <a:r>
              <a:rPr lang="en-US" dirty="0" smtClean="0"/>
              <a:t>If unable to independently bend knee; use own hands to assist, use rolled towel or sheet to assist (it’s not cheating)</a:t>
            </a:r>
          </a:p>
          <a:p>
            <a:pPr lvl="1"/>
            <a:r>
              <a:rPr lang="en-US" dirty="0" smtClean="0"/>
              <a:t>Must bend independently or w/ assistance 10X per hour</a:t>
            </a:r>
          </a:p>
          <a:p>
            <a:pPr lvl="1"/>
            <a:r>
              <a:rPr lang="en-US" dirty="0" smtClean="0"/>
              <a:t>When out of bed in a chair, sit bent as much as possible, at least 90 degrees of flexion</a:t>
            </a:r>
          </a:p>
          <a:p>
            <a:pPr lvl="1"/>
            <a:r>
              <a:rPr lang="en-US" dirty="0" smtClean="0"/>
              <a:t>When in bed, lay with leg in full extension (straight)</a:t>
            </a:r>
          </a:p>
          <a:p>
            <a:pPr lvl="1"/>
            <a:r>
              <a:rPr lang="en-US" dirty="0" smtClean="0"/>
              <a:t>Knee replacement is not a spectator sport, requires active participation for great outcomes!</a:t>
            </a:r>
            <a:endParaRPr lang="en-US" dirty="0"/>
          </a:p>
        </p:txBody>
      </p:sp>
    </p:spTree>
    <p:extLst>
      <p:ext uri="{BB962C8B-B14F-4D97-AF65-F5344CB8AC3E}">
        <p14:creationId xmlns:p14="http://schemas.microsoft.com/office/powerpoint/2010/main" val="2783338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57200"/>
            <a:ext cx="7313613" cy="1143000"/>
          </a:xfrm>
        </p:spPr>
        <p:txBody>
          <a:bodyPr/>
          <a:lstStyle/>
          <a:p>
            <a:pPr eaLnBrk="1" hangingPunct="1"/>
            <a:r>
              <a:rPr lang="en-US" altLang="en-US" dirty="0" smtClean="0"/>
              <a:t>Total Knee Precautions</a:t>
            </a:r>
          </a:p>
        </p:txBody>
      </p:sp>
      <p:sp>
        <p:nvSpPr>
          <p:cNvPr id="61443" name="Rectangle 3"/>
          <p:cNvSpPr>
            <a:spLocks noGrp="1" noChangeArrowheads="1"/>
          </p:cNvSpPr>
          <p:nvPr>
            <p:ph type="body" sz="half" idx="1"/>
          </p:nvPr>
        </p:nvSpPr>
        <p:spPr>
          <a:xfrm>
            <a:off x="1104106" y="2133600"/>
            <a:ext cx="6857999" cy="1068387"/>
          </a:xfrm>
        </p:spPr>
        <p:txBody>
          <a:bodyPr>
            <a:normAutofit/>
          </a:bodyPr>
          <a:lstStyle/>
          <a:p>
            <a:pPr marL="0" indent="0" algn="ctr" eaLnBrk="1" hangingPunct="1">
              <a:buNone/>
            </a:pPr>
            <a:r>
              <a:rPr lang="en-US" altLang="en-US" sz="2800" dirty="0" smtClean="0">
                <a:latin typeface="Arial" charset="0"/>
              </a:rPr>
              <a:t>Avoid propping pillows under the knee(s)</a:t>
            </a:r>
          </a:p>
        </p:txBody>
      </p:sp>
      <p:sp>
        <p:nvSpPr>
          <p:cNvPr id="61444" name="Rectangle 5"/>
          <p:cNvSpPr>
            <a:spLocks noGrp="1" noChangeArrowheads="1"/>
          </p:cNvSpPr>
          <p:nvPr>
            <p:ph sz="half" idx="2"/>
          </p:nvPr>
        </p:nvSpPr>
        <p:spPr>
          <a:xfrm>
            <a:off x="9220200" y="3276600"/>
            <a:ext cx="225425" cy="2665413"/>
          </a:xfrm>
        </p:spPr>
        <p:txBody>
          <a:bodyPr/>
          <a:lstStyle/>
          <a:p>
            <a:pPr eaLnBrk="1" hangingPunct="1"/>
            <a:endParaRPr lang="en-US" altLang="en-US" sz="2500" smtClean="0"/>
          </a:p>
        </p:txBody>
      </p:sp>
      <p:pic>
        <p:nvPicPr>
          <p:cNvPr id="61445" name="Picture 6" descr="Hip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906" y="3276600"/>
            <a:ext cx="5486400" cy="287972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7772400" cy="1508760"/>
          </a:xfrm>
        </p:spPr>
        <p:txBody>
          <a:bodyPr>
            <a:normAutofit/>
          </a:bodyPr>
          <a:lstStyle/>
          <a:p>
            <a:pPr eaLnBrk="1" hangingPunct="1"/>
            <a:r>
              <a:rPr lang="en-US" altLang="en-US" sz="4000" dirty="0" smtClean="0"/>
              <a:t>Proper elevation position for Total Knees</a:t>
            </a:r>
          </a:p>
        </p:txBody>
      </p:sp>
      <p:pic>
        <p:nvPicPr>
          <p:cNvPr id="74756" name="Picture 4" descr="total knee 00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881" y="2209800"/>
            <a:ext cx="6416675" cy="419576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28600"/>
            <a:ext cx="7772400" cy="1508760"/>
          </a:xfrm>
        </p:spPr>
        <p:txBody>
          <a:bodyPr/>
          <a:lstStyle/>
          <a:p>
            <a:pPr eaLnBrk="1" hangingPunct="1"/>
            <a:r>
              <a:rPr lang="en-US" altLang="en-US" dirty="0" smtClean="0"/>
              <a:t>Heel Prop Position for Total Knees</a:t>
            </a:r>
          </a:p>
        </p:txBody>
      </p:sp>
      <p:pic>
        <p:nvPicPr>
          <p:cNvPr id="67588" name="Picture 4" descr="total knee 002"/>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1524000" y="2209800"/>
            <a:ext cx="6400800" cy="4178300"/>
          </a:xfrm>
          <a:prstGeom prst="rect">
            <a:avLst/>
          </a:prstGeom>
          <a:noFill/>
          <a:ln w="5715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508760"/>
          </a:xfrm>
        </p:spPr>
        <p:txBody>
          <a:bodyPr/>
          <a:lstStyle/>
          <a:p>
            <a:r>
              <a:rPr lang="en-US" dirty="0" smtClean="0"/>
              <a:t>Total Hip Patients</a:t>
            </a:r>
            <a:endParaRPr lang="en-US" dirty="0"/>
          </a:p>
        </p:txBody>
      </p:sp>
      <p:sp>
        <p:nvSpPr>
          <p:cNvPr id="3" name="Content Placeholder 2"/>
          <p:cNvSpPr>
            <a:spLocks noGrp="1"/>
          </p:cNvSpPr>
          <p:nvPr>
            <p:ph idx="1"/>
          </p:nvPr>
        </p:nvSpPr>
        <p:spPr>
          <a:xfrm>
            <a:off x="685019" y="2651760"/>
            <a:ext cx="7772400" cy="4206240"/>
          </a:xfrm>
        </p:spPr>
        <p:txBody>
          <a:bodyPr/>
          <a:lstStyle/>
          <a:p>
            <a:r>
              <a:rPr lang="en-US" dirty="0" smtClean="0"/>
              <a:t>Dr. McLarney – Posterolateral approach</a:t>
            </a:r>
          </a:p>
          <a:p>
            <a:pPr lvl="1"/>
            <a:r>
              <a:rPr lang="en-US" dirty="0"/>
              <a:t>Avoid hip flexion &gt;90 degrees, do not cross your legs, avoid </a:t>
            </a:r>
            <a:r>
              <a:rPr lang="en-US" dirty="0" smtClean="0"/>
              <a:t>internal rotation (3 month post-op precautions)</a:t>
            </a:r>
          </a:p>
          <a:p>
            <a:r>
              <a:rPr lang="en-US" dirty="0" smtClean="0"/>
              <a:t>Dr. Gallagher and Dr. Kelley– Anterior approach</a:t>
            </a:r>
          </a:p>
          <a:p>
            <a:pPr lvl="1"/>
            <a:r>
              <a:rPr lang="en-US" dirty="0" smtClean="0"/>
              <a:t>No post-op precautions</a:t>
            </a:r>
          </a:p>
        </p:txBody>
      </p:sp>
    </p:spTree>
    <p:extLst>
      <p:ext uri="{BB962C8B-B14F-4D97-AF65-F5344CB8AC3E}">
        <p14:creationId xmlns:p14="http://schemas.microsoft.com/office/powerpoint/2010/main" val="2969311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9575" y="533400"/>
            <a:ext cx="7704667" cy="914399"/>
          </a:xfrm>
        </p:spPr>
        <p:txBody>
          <a:bodyPr/>
          <a:lstStyle/>
          <a:p>
            <a:pPr eaLnBrk="1" hangingPunct="1"/>
            <a:r>
              <a:rPr lang="en-US" altLang="en-US" dirty="0" smtClean="0"/>
              <a:t>Preoperative Rules		</a:t>
            </a:r>
          </a:p>
        </p:txBody>
      </p:sp>
      <p:sp>
        <p:nvSpPr>
          <p:cNvPr id="18435" name="Rectangle 6"/>
          <p:cNvSpPr>
            <a:spLocks noGrp="1" noChangeArrowheads="1"/>
          </p:cNvSpPr>
          <p:nvPr>
            <p:ph idx="1"/>
          </p:nvPr>
        </p:nvSpPr>
        <p:spPr>
          <a:xfrm>
            <a:off x="1066800" y="2438400"/>
            <a:ext cx="7313613" cy="5257800"/>
          </a:xfrm>
        </p:spPr>
        <p:txBody>
          <a:bodyPr>
            <a:normAutofit/>
          </a:bodyPr>
          <a:lstStyle/>
          <a:p>
            <a:pPr eaLnBrk="1" hangingPunct="1"/>
            <a:r>
              <a:rPr lang="en-US" altLang="en-US" sz="1900" dirty="0" smtClean="0">
                <a:latin typeface="Arial" charset="0"/>
                <a:cs typeface="Arial" charset="0"/>
              </a:rPr>
              <a:t>Do not shave your legs and do not cut your toenails within 7 days of surgery if you are having a knee or hip replacement</a:t>
            </a:r>
          </a:p>
          <a:p>
            <a:pPr eaLnBrk="1" hangingPunct="1"/>
            <a:r>
              <a:rPr lang="en-US" altLang="en-US" sz="1900" dirty="0" smtClean="0">
                <a:latin typeface="Arial" charset="0"/>
                <a:cs typeface="Arial" charset="0"/>
              </a:rPr>
              <a:t>Do not shave your axilla (armpit) within 7 days if having a shoulder replacement</a:t>
            </a:r>
          </a:p>
          <a:p>
            <a:pPr eaLnBrk="1" hangingPunct="1"/>
            <a:r>
              <a:rPr lang="en-US" altLang="en-US" sz="1900" dirty="0" smtClean="0">
                <a:latin typeface="Arial" charset="0"/>
                <a:cs typeface="Arial" charset="0"/>
              </a:rPr>
              <a:t>No creams or lotions on surgery day. No deodorant on day of surgery if having a shoulder replacement</a:t>
            </a:r>
          </a:p>
          <a:p>
            <a:r>
              <a:rPr lang="en-US" altLang="en-US" sz="1900" dirty="0" smtClean="0">
                <a:latin typeface="Arial" charset="0"/>
                <a:cs typeface="Arial" charset="0"/>
              </a:rPr>
              <a:t>No nail polish on fingers or </a:t>
            </a:r>
            <a:r>
              <a:rPr lang="en-US" altLang="en-US" sz="1900" dirty="0">
                <a:latin typeface="Arial" charset="0"/>
                <a:cs typeface="Arial" charset="0"/>
              </a:rPr>
              <a:t>toes or artificial nails </a:t>
            </a:r>
            <a:r>
              <a:rPr lang="en-US" altLang="en-US" sz="1900" dirty="0" smtClean="0">
                <a:latin typeface="Arial" charset="0"/>
                <a:cs typeface="Arial" charset="0"/>
              </a:rPr>
              <a:t>– must be removed before surgery</a:t>
            </a:r>
          </a:p>
          <a:p>
            <a:pPr eaLnBrk="1" hangingPunct="1"/>
            <a:r>
              <a:rPr lang="en-US" altLang="en-US" sz="1900" dirty="0" smtClean="0">
                <a:latin typeface="Arial" charset="0"/>
                <a:cs typeface="Arial" charset="0"/>
              </a:rPr>
              <a:t>No jewelry or piercings allowed in the OR- this includes wedding rings</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28443"/>
            <a:ext cx="7313612" cy="1143000"/>
          </a:xfrm>
        </p:spPr>
        <p:txBody>
          <a:bodyPr>
            <a:normAutofit/>
          </a:bodyPr>
          <a:lstStyle/>
          <a:p>
            <a:pPr eaLnBrk="1" hangingPunct="1"/>
            <a:r>
              <a:rPr lang="en-US" altLang="en-US" dirty="0" smtClean="0"/>
              <a:t>Total Posterior Hip Precautions</a:t>
            </a:r>
          </a:p>
        </p:txBody>
      </p:sp>
      <p:sp>
        <p:nvSpPr>
          <p:cNvPr id="123907" name="Rectangle 3"/>
          <p:cNvSpPr>
            <a:spLocks noGrp="1" noChangeArrowheads="1"/>
          </p:cNvSpPr>
          <p:nvPr>
            <p:ph type="body" sz="half" idx="1"/>
          </p:nvPr>
        </p:nvSpPr>
        <p:spPr>
          <a:xfrm>
            <a:off x="795365" y="2133849"/>
            <a:ext cx="3589337" cy="4114800"/>
          </a:xfrm>
        </p:spPr>
        <p:txBody>
          <a:bodyPr rtlCol="0">
            <a:normAutofit/>
          </a:bodyPr>
          <a:lstStyle/>
          <a:p>
            <a:pPr defTabSz="457207">
              <a:spcAft>
                <a:spcPts val="0"/>
              </a:spcAft>
              <a:defRPr/>
            </a:pPr>
            <a:r>
              <a:rPr lang="en-US" altLang="en-US" sz="2800" dirty="0" smtClean="0">
                <a:latin typeface="Arial" panose="020B0604020202020204" pitchFamily="34" charset="0"/>
              </a:rPr>
              <a:t>Avoid excessive hip flexion (knee toward chest) </a:t>
            </a:r>
          </a:p>
          <a:p>
            <a:pPr defTabSz="457207">
              <a:spcAft>
                <a:spcPts val="0"/>
              </a:spcAft>
              <a:defRPr/>
            </a:pPr>
            <a:r>
              <a:rPr lang="en-US" altLang="en-US" sz="2800" dirty="0" smtClean="0">
                <a:latin typeface="Arial" panose="020B0604020202020204" pitchFamily="34" charset="0"/>
              </a:rPr>
              <a:t>Avoid adduction (leg towards center of body) </a:t>
            </a:r>
          </a:p>
          <a:p>
            <a:pPr defTabSz="457207">
              <a:spcAft>
                <a:spcPts val="0"/>
              </a:spcAft>
              <a:defRPr/>
            </a:pPr>
            <a:r>
              <a:rPr lang="en-US" altLang="en-US" sz="2800" dirty="0" smtClean="0">
                <a:latin typeface="Arial" panose="020B0604020202020204" pitchFamily="34" charset="0"/>
              </a:rPr>
              <a:t>Avoid internal rotation (toes turned inward)</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altLang="en-US" sz="2800" dirty="0" smtClean="0">
              <a:latin typeface="Arial" panose="020B0604020202020204" pitchFamily="34" charset="0"/>
            </a:endParaRPr>
          </a:p>
        </p:txBody>
      </p:sp>
      <p:pic>
        <p:nvPicPr>
          <p:cNvPr id="123912" name="Picture 8" descr="IMG_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634" y="2116396"/>
            <a:ext cx="1625600" cy="1905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913" name="Picture 9" descr="IMG_0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667" y="2619375"/>
            <a:ext cx="1433513" cy="17526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914" name="Picture 10" descr="IMG_00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200" y="4830763"/>
            <a:ext cx="26670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728434" y="1963738"/>
            <a:ext cx="1882166" cy="22275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67400" y="4714875"/>
            <a:ext cx="3022600" cy="1809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46823" y="2430462"/>
            <a:ext cx="1669307" cy="20272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728434" y="1963738"/>
            <a:ext cx="1882166" cy="22275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814373" y="2430462"/>
            <a:ext cx="1662140" cy="20272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67400" y="4714875"/>
            <a:ext cx="2971800" cy="1809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sz="quarter"/>
          </p:nvPr>
        </p:nvSpPr>
        <p:spPr>
          <a:xfrm>
            <a:off x="533400" y="464678"/>
            <a:ext cx="7313612" cy="1143000"/>
          </a:xfrm>
        </p:spPr>
        <p:txBody>
          <a:bodyPr/>
          <a:lstStyle/>
          <a:p>
            <a:pPr eaLnBrk="1" hangingPunct="1"/>
            <a:r>
              <a:rPr lang="en-US" altLang="en-US" dirty="0" smtClean="0"/>
              <a:t>Other Helpful Items</a:t>
            </a:r>
          </a:p>
        </p:txBody>
      </p:sp>
      <p:pic>
        <p:nvPicPr>
          <p:cNvPr id="57347" name="Picture 3" descr="reache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33400" y="2286000"/>
            <a:ext cx="2370138" cy="1638300"/>
          </a:xfrm>
          <a:ln w="57150">
            <a:solidFill>
              <a:schemeClr val="bg1">
                <a:lumMod val="60000"/>
                <a:lumOff val="40000"/>
              </a:schemeClr>
            </a:solidFill>
          </a:ln>
        </p:spPr>
      </p:pic>
      <p:pic>
        <p:nvPicPr>
          <p:cNvPr id="57349" name="Picture 6" descr="sock ai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6770687" y="4953000"/>
            <a:ext cx="1524000" cy="1447800"/>
          </a:xfrm>
          <a:ln w="57150">
            <a:solidFill>
              <a:schemeClr val="bg1">
                <a:lumMod val="60000"/>
                <a:lumOff val="40000"/>
              </a:schemeClr>
            </a:solidFill>
          </a:ln>
        </p:spPr>
      </p:pic>
      <p:pic>
        <p:nvPicPr>
          <p:cNvPr id="1026" name="Picture 2" descr="Leg Lifter - Bellevue Healthc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048000"/>
            <a:ext cx="2359025" cy="235902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508760"/>
          </a:xfrm>
        </p:spPr>
        <p:txBody>
          <a:bodyPr/>
          <a:lstStyle/>
          <a:p>
            <a:r>
              <a:rPr lang="en-US" dirty="0" smtClean="0"/>
              <a:t>Total </a:t>
            </a:r>
            <a:r>
              <a:rPr lang="en-US" dirty="0"/>
              <a:t>S</a:t>
            </a:r>
            <a:r>
              <a:rPr lang="en-US" dirty="0" smtClean="0"/>
              <a:t>houlder Precautions</a:t>
            </a:r>
            <a:endParaRPr lang="en-US" dirty="0"/>
          </a:p>
        </p:txBody>
      </p:sp>
      <p:sp>
        <p:nvSpPr>
          <p:cNvPr id="3" name="Content Placeholder 2"/>
          <p:cNvSpPr>
            <a:spLocks noGrp="1"/>
          </p:cNvSpPr>
          <p:nvPr>
            <p:ph idx="1"/>
          </p:nvPr>
        </p:nvSpPr>
        <p:spPr>
          <a:xfrm>
            <a:off x="982133" y="2667000"/>
            <a:ext cx="7704667" cy="2743200"/>
          </a:xfrm>
        </p:spPr>
        <p:txBody>
          <a:bodyPr>
            <a:normAutofit/>
          </a:bodyPr>
          <a:lstStyle/>
          <a:p>
            <a:r>
              <a:rPr lang="en-US" sz="2800" dirty="0" smtClean="0">
                <a:latin typeface="Arial" panose="020B0604020202020204" pitchFamily="34" charset="0"/>
                <a:cs typeface="Arial" panose="020B0604020202020204" pitchFamily="34" charset="0"/>
              </a:rPr>
              <a:t>Use sling as instructed</a:t>
            </a:r>
          </a:p>
          <a:p>
            <a:r>
              <a:rPr lang="en-US" sz="2800" dirty="0" smtClean="0">
                <a:latin typeface="Arial" panose="020B0604020202020204" pitchFamily="34" charset="0"/>
                <a:cs typeface="Arial" panose="020B0604020202020204" pitchFamily="34" charset="0"/>
              </a:rPr>
              <a:t>Avoid extension of arm; have support under upper arm when lying down – want to be able to see your elbow at all times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043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508760"/>
          </a:xfrm>
        </p:spPr>
        <p:txBody>
          <a:bodyPr/>
          <a:lstStyle/>
          <a:p>
            <a:r>
              <a:rPr lang="en-US" dirty="0" smtClean="0"/>
              <a:t>Total Shoulder Patients</a:t>
            </a:r>
            <a:endParaRPr lang="en-US" dirty="0"/>
          </a:p>
        </p:txBody>
      </p:sp>
      <p:sp>
        <p:nvSpPr>
          <p:cNvPr id="3" name="Content Placeholder 2"/>
          <p:cNvSpPr>
            <a:spLocks noGrp="1"/>
          </p:cNvSpPr>
          <p:nvPr>
            <p:ph idx="1"/>
          </p:nvPr>
        </p:nvSpPr>
        <p:spPr/>
        <p:txBody>
          <a:bodyPr/>
          <a:lstStyle/>
          <a:p>
            <a:r>
              <a:rPr lang="en-US" dirty="0" smtClean="0"/>
              <a:t>Sleeping in semi-upright position may be most comfortable for short time</a:t>
            </a:r>
          </a:p>
          <a:p>
            <a:pPr lvl="1"/>
            <a:r>
              <a:rPr lang="en-US" dirty="0"/>
              <a:t>Bean bag chair on bed, recliner, lots of </a:t>
            </a:r>
            <a:r>
              <a:rPr lang="en-US" dirty="0" smtClean="0"/>
              <a:t>pillows</a:t>
            </a:r>
          </a:p>
          <a:p>
            <a:r>
              <a:rPr lang="en-US" dirty="0" smtClean="0"/>
              <a:t>Avoid quick movements away from body</a:t>
            </a:r>
          </a:p>
          <a:p>
            <a:r>
              <a:rPr lang="en-US" dirty="0" smtClean="0"/>
              <a:t>Use sling for comfort</a:t>
            </a:r>
          </a:p>
        </p:txBody>
      </p:sp>
    </p:spTree>
    <p:extLst>
      <p:ext uri="{BB962C8B-B14F-4D97-AF65-F5344CB8AC3E}">
        <p14:creationId xmlns:p14="http://schemas.microsoft.com/office/powerpoint/2010/main" val="4096313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81000"/>
            <a:ext cx="7313613" cy="1143000"/>
          </a:xfrm>
        </p:spPr>
        <p:txBody>
          <a:bodyPr/>
          <a:lstStyle/>
          <a:p>
            <a:pPr eaLnBrk="1" hangingPunct="1"/>
            <a:r>
              <a:rPr lang="en-US" altLang="en-US" dirty="0" smtClean="0"/>
              <a:t>Using a Walker</a:t>
            </a:r>
          </a:p>
        </p:txBody>
      </p:sp>
      <p:sp>
        <p:nvSpPr>
          <p:cNvPr id="132099" name="Rectangle 3"/>
          <p:cNvSpPr>
            <a:spLocks noGrp="1" noChangeArrowheads="1"/>
          </p:cNvSpPr>
          <p:nvPr>
            <p:ph type="body" sz="half" idx="1"/>
          </p:nvPr>
        </p:nvSpPr>
        <p:spPr>
          <a:xfrm>
            <a:off x="838200" y="2381250"/>
            <a:ext cx="3589337" cy="4017962"/>
          </a:xfrm>
        </p:spPr>
        <p:txBody>
          <a:bodyPr rtlCol="0">
            <a:normAutofit lnSpcReduction="10000"/>
          </a:bodyPr>
          <a:lstStyle/>
          <a:p>
            <a:pPr defTabSz="457207">
              <a:lnSpc>
                <a:spcPct val="90000"/>
              </a:lnSpc>
              <a:spcAft>
                <a:spcPts val="0"/>
              </a:spcAft>
              <a:defRPr/>
            </a:pPr>
            <a:r>
              <a:rPr lang="en-US" altLang="en-US" sz="2800" dirty="0" smtClean="0">
                <a:latin typeface="Arial" panose="020B0604020202020204" pitchFamily="34" charset="0"/>
              </a:rPr>
              <a:t>Push up from surface you are sitting on</a:t>
            </a:r>
          </a:p>
          <a:p>
            <a:pPr defTabSz="457207">
              <a:lnSpc>
                <a:spcPct val="90000"/>
              </a:lnSpc>
              <a:spcAft>
                <a:spcPts val="0"/>
              </a:spcAft>
              <a:defRPr/>
            </a:pPr>
            <a:r>
              <a:rPr lang="en-US" altLang="en-US" sz="2800" dirty="0" smtClean="0">
                <a:latin typeface="Arial" panose="020B0604020202020204" pitchFamily="34" charset="0"/>
              </a:rPr>
              <a:t>Move walker, operated leg then your non operated leg to walk</a:t>
            </a:r>
          </a:p>
          <a:p>
            <a:pPr defTabSz="457207">
              <a:lnSpc>
                <a:spcPct val="90000"/>
              </a:lnSpc>
              <a:spcAft>
                <a:spcPts val="0"/>
              </a:spcAft>
              <a:defRPr/>
            </a:pPr>
            <a:r>
              <a:rPr lang="en-US" altLang="en-US" sz="2800" dirty="0" smtClean="0">
                <a:latin typeface="Arial" panose="020B0604020202020204" pitchFamily="34" charset="0"/>
              </a:rPr>
              <a:t>Reach back for surface before sitting</a:t>
            </a:r>
          </a:p>
        </p:txBody>
      </p:sp>
      <p:pic>
        <p:nvPicPr>
          <p:cNvPr id="68612" name="Picture 4" descr="up with  a walk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3449637"/>
            <a:ext cx="3421063" cy="1881188"/>
          </a:xfrm>
          <a:ln w="57150">
            <a:solidFill>
              <a:schemeClr val="bg2">
                <a:lumMod val="75000"/>
              </a:schemeClr>
            </a:solidFill>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47362" y="228600"/>
            <a:ext cx="7772400" cy="1508760"/>
          </a:xfrm>
        </p:spPr>
        <p:txBody>
          <a:bodyPr/>
          <a:lstStyle/>
          <a:p>
            <a:pPr eaLnBrk="1" hangingPunct="1"/>
            <a:r>
              <a:rPr lang="en-US" altLang="en-US" dirty="0" smtClean="0"/>
              <a:t>After Surgery</a:t>
            </a:r>
          </a:p>
        </p:txBody>
      </p:sp>
      <p:sp>
        <p:nvSpPr>
          <p:cNvPr id="134147" name="Rectangle 3"/>
          <p:cNvSpPr>
            <a:spLocks noGrp="1" noChangeArrowheads="1"/>
          </p:cNvSpPr>
          <p:nvPr>
            <p:ph idx="1"/>
          </p:nvPr>
        </p:nvSpPr>
        <p:spPr>
          <a:xfrm>
            <a:off x="914412" y="2667000"/>
            <a:ext cx="7313613" cy="3430588"/>
          </a:xfrm>
        </p:spPr>
        <p:txBody>
          <a:bodyPr>
            <a:normAutofit/>
          </a:bodyPr>
          <a:lstStyle/>
          <a:p>
            <a:pPr eaLnBrk="1" hangingPunct="1"/>
            <a:r>
              <a:rPr lang="en-US" altLang="en-US" sz="2800" dirty="0" smtClean="0">
                <a:latin typeface="Arial" charset="0"/>
              </a:rPr>
              <a:t>Use your walker at home</a:t>
            </a:r>
          </a:p>
          <a:p>
            <a:pPr eaLnBrk="1" hangingPunct="1"/>
            <a:r>
              <a:rPr lang="en-US" altLang="en-US" sz="2800" dirty="0" smtClean="0">
                <a:latin typeface="Arial" charset="0"/>
              </a:rPr>
              <a:t>Perform your home exercise program daily</a:t>
            </a:r>
          </a:p>
          <a:p>
            <a:pPr eaLnBrk="1" hangingPunct="1"/>
            <a:r>
              <a:rPr lang="en-US" altLang="en-US" sz="2800" dirty="0" smtClean="0">
                <a:latin typeface="Arial" charset="0"/>
              </a:rPr>
              <a:t>Follow up with outpatient PT ASAP</a:t>
            </a:r>
          </a:p>
          <a:p>
            <a:pPr eaLnBrk="1" hangingPunct="1"/>
            <a:r>
              <a:rPr lang="en-US" altLang="en-US" sz="2800" dirty="0" smtClean="0">
                <a:latin typeface="Arial" charset="0"/>
              </a:rPr>
              <a:t>No driving, swimming, hot tubs or baths until cleared by MD</a:t>
            </a:r>
          </a:p>
          <a:p>
            <a:pPr lvl="1" eaLnBrk="1" hangingPunct="1"/>
            <a:r>
              <a:rPr lang="en-US" altLang="en-US" sz="2400" dirty="0" smtClean="0">
                <a:latin typeface="Arial" charset="0"/>
              </a:rPr>
              <a:t>Expect to be able to drive in 2-6 weeks</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28600"/>
            <a:ext cx="7772400" cy="1508760"/>
          </a:xfrm>
        </p:spPr>
        <p:txBody>
          <a:bodyPr/>
          <a:lstStyle/>
          <a:p>
            <a:pPr eaLnBrk="1" hangingPunct="1"/>
            <a:r>
              <a:rPr lang="en-US" altLang="en-US" dirty="0" smtClean="0"/>
              <a:t>After Surgery Cont.</a:t>
            </a:r>
          </a:p>
        </p:txBody>
      </p:sp>
      <p:sp>
        <p:nvSpPr>
          <p:cNvPr id="148483" name="Rectangle 3"/>
          <p:cNvSpPr>
            <a:spLocks noGrp="1" noChangeArrowheads="1"/>
          </p:cNvSpPr>
          <p:nvPr>
            <p:ph idx="1"/>
          </p:nvPr>
        </p:nvSpPr>
        <p:spPr>
          <a:xfrm>
            <a:off x="685019" y="3276600"/>
            <a:ext cx="7772400" cy="4206240"/>
          </a:xfrm>
        </p:spPr>
        <p:txBody>
          <a:bodyPr/>
          <a:lstStyle/>
          <a:p>
            <a:pPr eaLnBrk="1" hangingPunct="1"/>
            <a:r>
              <a:rPr lang="en-US" altLang="en-US" sz="2800" dirty="0" smtClean="0">
                <a:latin typeface="Arial" charset="0"/>
              </a:rPr>
              <a:t>Continue to rest, ice and elevate operated extremity several times per day</a:t>
            </a:r>
          </a:p>
          <a:p>
            <a:pPr eaLnBrk="1" hangingPunct="1"/>
            <a:r>
              <a:rPr lang="en-US" altLang="en-US" sz="2800" dirty="0" smtClean="0">
                <a:latin typeface="Arial" charset="0"/>
              </a:rPr>
              <a:t>No ointments or lotions directly on incision until incision is fully healed</a:t>
            </a:r>
          </a:p>
          <a:p>
            <a:pPr eaLnBrk="1" hangingPunct="1">
              <a:buFont typeface="Wingdings" pitchFamily="2" charset="2"/>
              <a:buNone/>
            </a:pPr>
            <a:endParaRPr lang="en-US" altLang="en-US" dirty="0" smtClean="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304800"/>
            <a:ext cx="7313613" cy="1295400"/>
          </a:xfrm>
        </p:spPr>
        <p:txBody>
          <a:bodyPr/>
          <a:lstStyle/>
          <a:p>
            <a:pPr algn="ctr" eaLnBrk="1" hangingPunct="1"/>
            <a:r>
              <a:rPr lang="en-US" altLang="en-US" dirty="0" smtClean="0"/>
              <a:t>Questions?</a:t>
            </a:r>
          </a:p>
        </p:txBody>
      </p:sp>
      <p:pic>
        <p:nvPicPr>
          <p:cNvPr id="79876" name="Picture 4" descr="MC9004414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438400"/>
            <a:ext cx="58642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7313612" cy="841375"/>
          </a:xfrm>
        </p:spPr>
        <p:txBody>
          <a:bodyPr/>
          <a:lstStyle/>
          <a:p>
            <a:pPr eaLnBrk="1" hangingPunct="1"/>
            <a:r>
              <a:rPr lang="en-US" altLang="en-US" dirty="0" smtClean="0"/>
              <a:t>Fasting Guidelines</a:t>
            </a:r>
          </a:p>
        </p:txBody>
      </p:sp>
      <p:sp>
        <p:nvSpPr>
          <p:cNvPr id="3" name="Content Placeholder 2"/>
          <p:cNvSpPr>
            <a:spLocks noGrp="1"/>
          </p:cNvSpPr>
          <p:nvPr>
            <p:ph idx="1"/>
          </p:nvPr>
        </p:nvSpPr>
        <p:spPr>
          <a:xfrm>
            <a:off x="762000" y="1828800"/>
            <a:ext cx="7696200" cy="5410200"/>
          </a:xfrm>
        </p:spPr>
        <p:txBody>
          <a:bodyPr rtlCol="0">
            <a:normAutofit/>
          </a:bodyPr>
          <a:lstStyle/>
          <a:p>
            <a:pPr marL="0" indent="-347472" defTabSz="457207" eaLnBrk="1" fontAlgn="auto" hangingPunct="1">
              <a:lnSpc>
                <a:spcPct val="110000"/>
              </a:lnSpc>
              <a:spcAft>
                <a:spcPts val="600"/>
              </a:spcAft>
              <a:buClr>
                <a:schemeClr val="bg2">
                  <a:lumMod val="40000"/>
                  <a:lumOff val="60000"/>
                </a:schemeClr>
              </a:buClr>
              <a:buFont typeface="Wingdings" panose="05000000000000000000" pitchFamily="2" charset="2"/>
              <a:buNone/>
              <a:defRPr/>
            </a:pPr>
            <a:r>
              <a:rPr lang="en-US" sz="1900" dirty="0" smtClean="0"/>
              <a:t>In order to safely receive anesthesia, your stomach must be as empty as possible prior to surgery (regardless of the type of surgery or anesthesia you will be receiving). Otherwise, there is a risk of choking during surgery. </a:t>
            </a:r>
          </a:p>
          <a:p>
            <a:pPr marL="0" indent="-347472" defTabSz="457207" eaLnBrk="1" fontAlgn="auto" hangingPunct="1">
              <a:lnSpc>
                <a:spcPct val="110000"/>
              </a:lnSpc>
              <a:spcAft>
                <a:spcPts val="0"/>
              </a:spcAft>
              <a:buClr>
                <a:schemeClr val="bg2">
                  <a:lumMod val="40000"/>
                  <a:lumOff val="60000"/>
                </a:schemeClr>
              </a:buClr>
              <a:buFont typeface="Wingdings" panose="05000000000000000000" pitchFamily="2" charset="2"/>
              <a:buNone/>
              <a:defRPr/>
            </a:pPr>
            <a:r>
              <a:rPr lang="en-US" sz="1800" b="1" dirty="0" smtClean="0"/>
              <a:t>Your safety is our highest priority and we require that you follow these rules:</a:t>
            </a:r>
          </a:p>
          <a:p>
            <a:pPr lvl="1" defTabSz="457207">
              <a:lnSpc>
                <a:spcPct val="110000"/>
              </a:lnSpc>
              <a:spcAft>
                <a:spcPts val="0"/>
              </a:spcAft>
              <a:defRPr/>
            </a:pPr>
            <a:r>
              <a:rPr lang="en-US" sz="1700" dirty="0" smtClean="0">
                <a:cs typeface="Arial" panose="020B0604020202020204" pitchFamily="34" charset="0"/>
              </a:rPr>
              <a:t>You may have </a:t>
            </a:r>
            <a:r>
              <a:rPr lang="en-US" sz="1700" b="1" dirty="0" smtClean="0">
                <a:cs typeface="Arial" panose="020B0604020202020204" pitchFamily="34" charset="0"/>
              </a:rPr>
              <a:t>ONLY WATER </a:t>
            </a:r>
            <a:r>
              <a:rPr lang="en-US" sz="1700" dirty="0" smtClean="0">
                <a:cs typeface="Arial" panose="020B0604020202020204" pitchFamily="34" charset="0"/>
              </a:rPr>
              <a:t>on the day of surgery, up until 2 hours prior to your scheduled arrival time at BMH</a:t>
            </a:r>
          </a:p>
          <a:p>
            <a:pPr lvl="1" defTabSz="457207">
              <a:lnSpc>
                <a:spcPct val="110000"/>
              </a:lnSpc>
              <a:spcAft>
                <a:spcPts val="0"/>
              </a:spcAft>
              <a:defRPr/>
            </a:pPr>
            <a:endParaRPr lang="en-US" sz="1700" dirty="0" smtClean="0">
              <a:cs typeface="Arial" panose="020B0604020202020204" pitchFamily="34" charset="0"/>
            </a:endParaRPr>
          </a:p>
          <a:p>
            <a:pPr lvl="1" defTabSz="457207">
              <a:lnSpc>
                <a:spcPct val="110000"/>
              </a:lnSpc>
              <a:spcAft>
                <a:spcPts val="0"/>
              </a:spcAft>
              <a:defRPr/>
            </a:pPr>
            <a:r>
              <a:rPr lang="en-US" sz="1700" b="1" dirty="0">
                <a:cs typeface="Arial" panose="020B0604020202020204" pitchFamily="34" charset="0"/>
              </a:rPr>
              <a:t>Absolutely no other food or drink after midnight before the surgery or your surgery will be </a:t>
            </a:r>
            <a:r>
              <a:rPr lang="en-US" sz="1700" b="1" dirty="0" smtClean="0">
                <a:cs typeface="Arial" panose="020B0604020202020204" pitchFamily="34" charset="0"/>
              </a:rPr>
              <a:t>postponed including gum</a:t>
            </a:r>
            <a:r>
              <a:rPr lang="en-US" sz="1700" b="1" dirty="0">
                <a:cs typeface="Arial" panose="020B0604020202020204" pitchFamily="34" charset="0"/>
              </a:rPr>
              <a:t>, breath mints, or </a:t>
            </a:r>
            <a:r>
              <a:rPr lang="en-US" sz="1700" b="1" dirty="0" smtClean="0">
                <a:cs typeface="Arial" panose="020B0604020202020204" pitchFamily="34" charset="0"/>
              </a:rPr>
              <a:t>candy</a:t>
            </a:r>
          </a:p>
          <a:p>
            <a:pPr lvl="1" defTabSz="457207">
              <a:lnSpc>
                <a:spcPct val="110000"/>
              </a:lnSpc>
              <a:spcAft>
                <a:spcPts val="0"/>
              </a:spcAft>
              <a:defRPr/>
            </a:pPr>
            <a:endParaRPr lang="en-US" sz="1700" dirty="0"/>
          </a:p>
          <a:p>
            <a:pPr lvl="1" defTabSz="457207">
              <a:lnSpc>
                <a:spcPct val="110000"/>
              </a:lnSpc>
              <a:spcAft>
                <a:spcPts val="0"/>
              </a:spcAft>
              <a:defRPr/>
            </a:pPr>
            <a:r>
              <a:rPr lang="en-US" sz="1700" dirty="0" smtClean="0">
                <a:cs typeface="Arial" panose="020B0604020202020204" pitchFamily="34" charset="0"/>
              </a:rPr>
              <a:t>Medications </a:t>
            </a:r>
            <a:r>
              <a:rPr lang="en-US" sz="1700" dirty="0">
                <a:cs typeface="Arial" panose="020B0604020202020204" pitchFamily="34" charset="0"/>
              </a:rPr>
              <a:t>that you have been told to take on the morning of surgery may be taken with sips of water</a:t>
            </a:r>
            <a:r>
              <a:rPr lang="en-US" sz="1700" dirty="0" smtClean="0">
                <a:cs typeface="Arial" panose="020B0604020202020204" pitchFamily="34" charset="0"/>
              </a:rPr>
              <a:t>.</a:t>
            </a:r>
          </a:p>
          <a:p>
            <a:pPr marL="228600" lvl="1" indent="0" defTabSz="457207">
              <a:lnSpc>
                <a:spcPct val="110000"/>
              </a:lnSpc>
              <a:spcAft>
                <a:spcPts val="0"/>
              </a:spcAft>
              <a:buNone/>
              <a:defRPr/>
            </a:pPr>
            <a:endParaRPr lang="en-US" sz="1700" dirty="0" smtClean="0">
              <a:cs typeface="Arial" panose="020B0604020202020204" pitchFamily="34" charset="0"/>
            </a:endParaRPr>
          </a:p>
          <a:p>
            <a:pPr lvl="1" defTabSz="457207">
              <a:lnSpc>
                <a:spcPct val="110000"/>
              </a:lnSpc>
              <a:spcAft>
                <a:spcPts val="0"/>
              </a:spcAft>
              <a:defRPr/>
            </a:pPr>
            <a:r>
              <a:rPr lang="en-US" sz="1700" dirty="0" smtClean="0">
                <a:cs typeface="Arial" panose="020B0604020202020204" pitchFamily="34" charset="0"/>
              </a:rPr>
              <a:t>You may brush your teeth with sips of water</a:t>
            </a:r>
          </a:p>
          <a:p>
            <a:pPr marL="0" indent="0" defTabSz="457207" eaLnBrk="1" fontAlgn="auto" hangingPunct="1">
              <a:spcAft>
                <a:spcPts val="0"/>
              </a:spcAft>
              <a:buClr>
                <a:schemeClr val="bg2">
                  <a:lumMod val="40000"/>
                  <a:lumOff val="60000"/>
                </a:schemeClr>
              </a:buClr>
              <a:buNone/>
              <a:defRPr/>
            </a:pPr>
            <a:endParaRPr lang="en-US" sz="16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00"/>
            <a:ext cx="7516813" cy="914400"/>
          </a:xfrm>
        </p:spPr>
        <p:txBody>
          <a:bodyPr>
            <a:normAutofit fontScale="90000"/>
          </a:bodyPr>
          <a:lstStyle/>
          <a:p>
            <a:pPr eaLnBrk="1" hangingPunct="1"/>
            <a:r>
              <a:rPr lang="en-US" altLang="en-US" dirty="0" smtClean="0"/>
              <a:t>Prevention of Skin Infections </a:t>
            </a:r>
          </a:p>
        </p:txBody>
      </p:sp>
      <p:sp>
        <p:nvSpPr>
          <p:cNvPr id="6147" name="Text Placeholder 2"/>
          <p:cNvSpPr>
            <a:spLocks noGrp="1"/>
          </p:cNvSpPr>
          <p:nvPr>
            <p:ph idx="1"/>
          </p:nvPr>
        </p:nvSpPr>
        <p:spPr>
          <a:xfrm>
            <a:off x="533400" y="2133600"/>
            <a:ext cx="5715000" cy="4341813"/>
          </a:xfrm>
        </p:spPr>
        <p:txBody>
          <a:bodyPr rtlCol="0">
            <a:normAutofit/>
          </a:bodyPr>
          <a:lstStyle/>
          <a:p>
            <a:pPr defTabSz="457207" eaLnBrk="1" fontAlgn="auto" hangingPunct="1">
              <a:spcAft>
                <a:spcPts val="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Dyna-Hex 4 Antiseptic Soap is used to reduce your risk of a surgical site infection</a:t>
            </a:r>
          </a:p>
          <a:p>
            <a:pPr marL="0" indent="0" defTabSz="457207" eaLnBrk="1" fontAlgn="auto" hangingPunct="1">
              <a:spcAft>
                <a:spcPts val="0"/>
              </a:spcAft>
              <a:buNone/>
              <a:defRPr/>
            </a:pPr>
            <a:endParaRPr lang="en-US" altLang="en-US" dirty="0" smtClean="0">
              <a:latin typeface="Arial" panose="020B0604020202020204" pitchFamily="34" charset="0"/>
              <a:cs typeface="Arial" panose="020B0604020202020204" pitchFamily="34" charset="0"/>
            </a:endParaRPr>
          </a:p>
          <a:p>
            <a:pPr defTabSz="457207" eaLnBrk="1" fontAlgn="auto" hangingPunct="1">
              <a:spcAft>
                <a:spcPts val="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Use the night before and the morning of surgery as instructed</a:t>
            </a:r>
          </a:p>
          <a:p>
            <a:pPr marL="0" indent="0" defTabSz="457207" eaLnBrk="1" fontAlgn="auto" hangingPunct="1">
              <a:spcAft>
                <a:spcPts val="0"/>
              </a:spcAft>
              <a:buNone/>
              <a:defRPr/>
            </a:pPr>
            <a:endParaRPr lang="en-US" altLang="en-US" dirty="0" smtClean="0">
              <a:latin typeface="Arial" panose="020B0604020202020204" pitchFamily="34" charset="0"/>
              <a:cs typeface="Arial" panose="020B0604020202020204" pitchFamily="34" charset="0"/>
            </a:endParaRPr>
          </a:p>
          <a:p>
            <a:pPr defTabSz="457207" eaLnBrk="1" fontAlgn="auto" hangingPunct="1">
              <a:spcAft>
                <a:spcPts val="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Dyna-Hex 4 Antiseptic Soap is alcohol-free and skin-friendly. Apply to your washcloth as needed to cover all body surfaces, wait two minutes and rinse. Avoid contact with the face, ears, and genital/anal areas</a:t>
            </a:r>
            <a:r>
              <a:rPr lang="en-US" altLang="en-US" sz="2800" dirty="0" smtClean="0">
                <a:latin typeface="Arial" panose="020B0604020202020204" pitchFamily="34" charset="0"/>
                <a:cs typeface="Arial" panose="020B0604020202020204" pitchFamily="34" charset="0"/>
              </a:rPr>
              <a:t>.</a:t>
            </a:r>
          </a:p>
          <a:p>
            <a:pPr defTabSz="457207" eaLnBrk="1" fontAlgn="auto" hangingPunct="1">
              <a:spcAft>
                <a:spcPts val="0"/>
              </a:spcAft>
              <a:buFont typeface="Arial" panose="020B0604020202020204" pitchFamily="34" charset="0"/>
              <a:buChar char="•"/>
              <a:defRPr/>
            </a:pPr>
            <a:endParaRPr lang="en-US" altLang="en-US" dirty="0" smtClean="0"/>
          </a:p>
          <a:p>
            <a:pPr marL="0" indent="0" defTabSz="457207" eaLnBrk="1" fontAlgn="auto" hangingPunct="1">
              <a:spcAft>
                <a:spcPts val="0"/>
              </a:spcAft>
              <a:buClr>
                <a:schemeClr val="bg2">
                  <a:lumMod val="40000"/>
                  <a:lumOff val="60000"/>
                </a:schemeClr>
              </a:buClr>
              <a:buFont typeface="Wingdings 3" charset="2"/>
              <a:buNone/>
              <a:defRPr/>
            </a:pPr>
            <a:endParaRPr lang="en-US" altLang="en-US" dirty="0" smtClean="0"/>
          </a:p>
        </p:txBody>
      </p:sp>
      <p:pic>
        <p:nvPicPr>
          <p:cNvPr id="1026" name="Picture 2" descr="41a0d41e-372d-42c7-aeba-055dda6777a3@bmh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300" y="3048000"/>
            <a:ext cx="1738012" cy="2106682"/>
          </a:xfrm>
          <a:prstGeom prst="rect">
            <a:avLst/>
          </a:prstGeom>
          <a:noFill/>
          <a:ln w="57150">
            <a:solidFill>
              <a:schemeClr val="bg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7704667" cy="1219199"/>
          </a:xfrm>
        </p:spPr>
        <p:txBody>
          <a:bodyPr/>
          <a:lstStyle/>
          <a:p>
            <a:pPr eaLnBrk="1" hangingPunct="1"/>
            <a:r>
              <a:rPr lang="en-US" altLang="en-US" dirty="0" smtClean="0"/>
              <a:t>MRSA/MSSA Positive</a:t>
            </a:r>
          </a:p>
        </p:txBody>
      </p:sp>
      <p:sp>
        <p:nvSpPr>
          <p:cNvPr id="20483" name="Content Placeholder 2"/>
          <p:cNvSpPr>
            <a:spLocks noGrp="1"/>
          </p:cNvSpPr>
          <p:nvPr>
            <p:ph idx="1"/>
          </p:nvPr>
        </p:nvSpPr>
        <p:spPr>
          <a:xfrm>
            <a:off x="609600" y="2438400"/>
            <a:ext cx="7704667" cy="3986048"/>
          </a:xfrm>
        </p:spPr>
        <p:txBody>
          <a:bodyPr>
            <a:normAutofit/>
          </a:bodyPr>
          <a:lstStyle/>
          <a:p>
            <a:pPr eaLnBrk="1" hangingPunct="1"/>
            <a:r>
              <a:rPr lang="en-US" altLang="en-US" sz="2400" dirty="0" smtClean="0">
                <a:latin typeface="Arial" charset="0"/>
                <a:cs typeface="Arial" charset="0"/>
              </a:rPr>
              <a:t>Nasal swab obtained in Orthopedic office or in pre-op clinic</a:t>
            </a:r>
          </a:p>
          <a:p>
            <a:pPr eaLnBrk="1" hangingPunct="1"/>
            <a:r>
              <a:rPr lang="en-US" altLang="en-US" sz="2400" dirty="0" smtClean="0">
                <a:latin typeface="Arial" charset="0"/>
                <a:cs typeface="Arial" charset="0"/>
              </a:rPr>
              <a:t>You will be notified by the Pre-Op Clinic RN if you have a positive MRSA/MSSA culture and you will need to use your Dyna-Hex 4 </a:t>
            </a:r>
            <a:r>
              <a:rPr lang="en-US" altLang="en-US" sz="2400" dirty="0">
                <a:latin typeface="Arial" charset="0"/>
                <a:cs typeface="Arial" charset="0"/>
              </a:rPr>
              <a:t>w</a:t>
            </a:r>
            <a:r>
              <a:rPr lang="en-US" altLang="en-US" sz="2400" dirty="0" smtClean="0">
                <a:latin typeface="Arial" charset="0"/>
                <a:cs typeface="Arial" charset="0"/>
              </a:rPr>
              <a:t>ash for 5 days prior to your surgery.</a:t>
            </a:r>
          </a:p>
          <a:p>
            <a:pPr eaLnBrk="1" hangingPunct="1"/>
            <a:r>
              <a:rPr lang="en-US" altLang="en-US" sz="2400" dirty="0" smtClean="0">
                <a:latin typeface="Arial" charset="0"/>
                <a:cs typeface="Arial" charset="0"/>
              </a:rPr>
              <a:t>You will also be given a prescription for an ointment (Bactroban) to be applied inside your nose.</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7772400" cy="1508760"/>
          </a:xfrm>
        </p:spPr>
        <p:txBody>
          <a:bodyPr/>
          <a:lstStyle/>
          <a:p>
            <a:pPr eaLnBrk="1" hangingPunct="1"/>
            <a:r>
              <a:rPr lang="en-US" altLang="en-US" dirty="0" smtClean="0"/>
              <a:t>What do I pack in my suitcase?</a:t>
            </a:r>
          </a:p>
        </p:txBody>
      </p:sp>
      <p:sp>
        <p:nvSpPr>
          <p:cNvPr id="14339" name="Rectangle 3"/>
          <p:cNvSpPr>
            <a:spLocks noGrp="1" noChangeArrowheads="1"/>
          </p:cNvSpPr>
          <p:nvPr>
            <p:ph idx="1"/>
          </p:nvPr>
        </p:nvSpPr>
        <p:spPr/>
        <p:txBody>
          <a:bodyPr rtlCol="0">
            <a:normAutofit/>
          </a:bodyPr>
          <a:lstStyle/>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Loose, comfortable clothes</a:t>
            </a:r>
          </a:p>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Oral hygiene supplies</a:t>
            </a:r>
          </a:p>
          <a:p>
            <a:pPr defTabSz="457207" eaLnBrk="1" fontAlgn="auto" hangingPunct="1">
              <a:spcAft>
                <a:spcPts val="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Cell phone w/ charger, tablets, laptops</a:t>
            </a:r>
            <a:endParaRPr lang="en-US" altLang="en-US" sz="2400" dirty="0" smtClean="0">
              <a:latin typeface="Arial" panose="020B0604020202020204" pitchFamily="34" charset="0"/>
              <a:cs typeface="Arial" panose="020B0604020202020204" pitchFamily="34" charset="0"/>
            </a:endParaRPr>
          </a:p>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Comb/brush</a:t>
            </a:r>
          </a:p>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Personal care items (i.e. deodorant)</a:t>
            </a:r>
          </a:p>
          <a:p>
            <a:pPr defTabSz="457207" eaLnBrk="1" fontAlgn="auto" hangingPunct="1">
              <a:spcAft>
                <a:spcPts val="0"/>
              </a:spcAft>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C-PAP machine, if applicable</a:t>
            </a:r>
          </a:p>
          <a:p>
            <a:pPr lvl="1" defTabSz="457207">
              <a:spcAft>
                <a:spcPts val="0"/>
              </a:spcAft>
              <a:buFont typeface="Arial" panose="020B0604020202020204" pitchFamily="34" charset="0"/>
              <a:buChar char="•"/>
              <a:defRPr/>
            </a:pPr>
            <a:r>
              <a:rPr lang="en-US" altLang="en-US" sz="2200" dirty="0" smtClean="0">
                <a:latin typeface="Arial" panose="020B0604020202020204" pitchFamily="34" charset="0"/>
                <a:cs typeface="Arial" panose="020B0604020202020204" pitchFamily="34" charset="0"/>
              </a:rPr>
              <a:t>You do not need to bring distilled water to the hospital</a:t>
            </a:r>
          </a:p>
          <a:p>
            <a:pPr marL="0" indent="0" defTabSz="457207" eaLnBrk="1" fontAlgn="auto" hangingPunct="1">
              <a:spcAft>
                <a:spcPts val="0"/>
              </a:spcAft>
              <a:buClr>
                <a:schemeClr val="bg2">
                  <a:lumMod val="40000"/>
                  <a:lumOff val="60000"/>
                </a:schemeClr>
              </a:buClr>
              <a:buFont typeface="Wingdings 3" charset="2"/>
              <a:buNone/>
              <a:defRPr/>
            </a:pPr>
            <a:endParaRPr lang="en-US" altLang="en-US" dirty="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075613" cy="1143000"/>
          </a:xfrm>
        </p:spPr>
        <p:txBody>
          <a:bodyPr/>
          <a:lstStyle/>
          <a:p>
            <a:pPr eaLnBrk="1" hangingPunct="1"/>
            <a:r>
              <a:rPr lang="en-US" altLang="en-US" dirty="0" smtClean="0"/>
              <a:t>Day of Surgery Arrival Time</a:t>
            </a:r>
          </a:p>
        </p:txBody>
      </p:sp>
      <p:sp>
        <p:nvSpPr>
          <p:cNvPr id="22531" name="Rectangle 3"/>
          <p:cNvSpPr>
            <a:spLocks noGrp="1" noChangeArrowheads="1"/>
          </p:cNvSpPr>
          <p:nvPr>
            <p:ph idx="1"/>
          </p:nvPr>
        </p:nvSpPr>
        <p:spPr>
          <a:xfrm>
            <a:off x="1295400" y="2057400"/>
            <a:ext cx="7697787" cy="5030787"/>
          </a:xfrm>
        </p:spPr>
        <p:txBody>
          <a:bodyPr>
            <a:normAutofit/>
          </a:bodyPr>
          <a:lstStyle/>
          <a:p>
            <a:pPr eaLnBrk="1" hangingPunct="1"/>
            <a:r>
              <a:rPr lang="en-US" altLang="en-US" sz="2400" dirty="0" smtClean="0">
                <a:latin typeface="Arial" charset="0"/>
                <a:cs typeface="Arial" charset="0"/>
              </a:rPr>
              <a:t>To obtain your arrival time, call 802-257-8328 the day prior to surgery between 1 and 2 p.m.</a:t>
            </a:r>
          </a:p>
          <a:p>
            <a:pPr eaLnBrk="1" hangingPunct="1"/>
            <a:endParaRPr lang="en-US" altLang="en-US" sz="2400" dirty="0" smtClean="0">
              <a:latin typeface="Arial" charset="0"/>
              <a:cs typeface="Arial" charset="0"/>
            </a:endParaRPr>
          </a:p>
          <a:p>
            <a:pPr eaLnBrk="1" hangingPunct="1"/>
            <a:r>
              <a:rPr lang="en-US" altLang="en-US" sz="2400" dirty="0" smtClean="0">
                <a:latin typeface="Arial" charset="0"/>
                <a:cs typeface="Arial" charset="0"/>
              </a:rPr>
              <a:t>The arrival times for Total Joint patients are 6:00 a.m., 7:15 a.m.,9:30 a.m. </a:t>
            </a:r>
          </a:p>
          <a:p>
            <a:pPr eaLnBrk="1" hangingPunct="1"/>
            <a:endParaRPr lang="en-US" altLang="en-US" sz="2400" dirty="0" smtClean="0">
              <a:latin typeface="Arial" charset="0"/>
              <a:cs typeface="Arial" charset="0"/>
            </a:endParaRPr>
          </a:p>
          <a:p>
            <a:pPr eaLnBrk="1" hangingPunct="1"/>
            <a:r>
              <a:rPr lang="en-US" altLang="en-US" sz="2400" dirty="0" smtClean="0">
                <a:latin typeface="Arial" charset="0"/>
                <a:cs typeface="Arial" charset="0"/>
              </a:rPr>
              <a:t>If your surgery is on Monday or after a holiday weekend, call the Friday before surgery </a:t>
            </a:r>
          </a:p>
          <a:p>
            <a:pPr lvl="7"/>
            <a:endParaRPr lang="en-US" altLang="en-US" sz="1800" dirty="0" smtClean="0">
              <a:latin typeface="Arial" charset="0"/>
              <a:cs typeface="Arial" charset="0"/>
            </a:endParaRPr>
          </a:p>
          <a:p>
            <a:pPr lvl="7"/>
            <a:r>
              <a:rPr lang="en-US" altLang="en-US" sz="1800" dirty="0" smtClean="0">
                <a:latin typeface="Arial" charset="0"/>
                <a:cs typeface="Arial" charset="0"/>
              </a:rPr>
              <a:t>If you are unavailable to call at this time, the hospital will call and leave a voicemail with your arrival time</a:t>
            </a:r>
          </a:p>
        </p:txBody>
      </p:sp>
      <p:pic>
        <p:nvPicPr>
          <p:cNvPr id="22532" name="Picture 5" descr="j0234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181600"/>
            <a:ext cx="17351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0674A5"/>
      </a:dk1>
      <a:lt1>
        <a:srgbClr val="0674A5"/>
      </a:lt1>
      <a:dk2>
        <a:srgbClr val="FFFFFF"/>
      </a:dk2>
      <a:lt2>
        <a:srgbClr val="F2F2F2"/>
      </a:lt2>
      <a:accent1>
        <a:srgbClr val="3ABDF7"/>
      </a:accent1>
      <a:accent2>
        <a:srgbClr val="208EFF"/>
      </a:accent2>
      <a:accent3>
        <a:srgbClr val="9EDCF9"/>
      </a:accent3>
      <a:accent4>
        <a:srgbClr val="3C9DFF"/>
      </a:accent4>
      <a:accent5>
        <a:srgbClr val="F2F2F2"/>
      </a:accent5>
      <a:accent6>
        <a:srgbClr val="05995A"/>
      </a:accent6>
      <a:hlink>
        <a:srgbClr val="00458B"/>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Banded</Template>
  <TotalTime>21889</TotalTime>
  <Words>6306</Words>
  <Application>Microsoft Office PowerPoint</Application>
  <PresentationFormat>On-screen Show (4:3)</PresentationFormat>
  <Paragraphs>430</Paragraphs>
  <Slides>47</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Corbel</vt:lpstr>
      <vt:lpstr>Wingdings</vt:lpstr>
      <vt:lpstr>Wingdings 3</vt:lpstr>
      <vt:lpstr>Banded</vt:lpstr>
      <vt:lpstr>Welcome to our  Total Joint Preparation Class</vt:lpstr>
      <vt:lpstr>Preoperative Checklist</vt:lpstr>
      <vt:lpstr>Preoperative Nurse Educators</vt:lpstr>
      <vt:lpstr>Preoperative Rules  </vt:lpstr>
      <vt:lpstr>Fasting Guidelines</vt:lpstr>
      <vt:lpstr>Prevention of Skin Infections </vt:lpstr>
      <vt:lpstr>MRSA/MSSA Positive</vt:lpstr>
      <vt:lpstr>What do I pack in my suitcase?</vt:lpstr>
      <vt:lpstr>Day of Surgery Arrival Time</vt:lpstr>
      <vt:lpstr>Morning of Surgery</vt:lpstr>
      <vt:lpstr>Morning of Surgery continued…</vt:lpstr>
      <vt:lpstr>Anesthesia</vt:lpstr>
      <vt:lpstr>Operating Room</vt:lpstr>
      <vt:lpstr>Post Anesthesia Care Unit - PACU</vt:lpstr>
      <vt:lpstr>Transfer to Surgical Floor</vt:lpstr>
      <vt:lpstr>Preventing Complications</vt:lpstr>
      <vt:lpstr>Pain Management</vt:lpstr>
      <vt:lpstr>Preventing/Decreasing Nausea</vt:lpstr>
      <vt:lpstr>Preventing Falls</vt:lpstr>
      <vt:lpstr>Preventing Infection</vt:lpstr>
      <vt:lpstr>Preventing Blood Clots</vt:lpstr>
      <vt:lpstr>Preventing Constipation</vt:lpstr>
      <vt:lpstr>Preventing Pneumonia</vt:lpstr>
      <vt:lpstr>Day of Surgery</vt:lpstr>
      <vt:lpstr>Post-op Day 1 (Day after surgery)</vt:lpstr>
      <vt:lpstr>Reminders…</vt:lpstr>
      <vt:lpstr>Reminders…</vt:lpstr>
      <vt:lpstr>PowerPoint Presentation</vt:lpstr>
      <vt:lpstr>Benefits of going home quickly</vt:lpstr>
      <vt:lpstr>Care Management</vt:lpstr>
      <vt:lpstr>BMH Physical Therapy </vt:lpstr>
      <vt:lpstr>Prepare your Home</vt:lpstr>
      <vt:lpstr>Activities of Daily Living/ Equipment Recommendations</vt:lpstr>
      <vt:lpstr>Equipment Sources</vt:lpstr>
      <vt:lpstr>Total Knee Patients</vt:lpstr>
      <vt:lpstr>Total Knee Precautions</vt:lpstr>
      <vt:lpstr>Proper elevation position for Total Knees</vt:lpstr>
      <vt:lpstr>Heel Prop Position for Total Knees</vt:lpstr>
      <vt:lpstr>Total Hip Patients</vt:lpstr>
      <vt:lpstr>Total Posterior Hip Precautions</vt:lpstr>
      <vt:lpstr>Other Helpful Items</vt:lpstr>
      <vt:lpstr>Total Shoulder Precautions</vt:lpstr>
      <vt:lpstr>Total Shoulder Patients</vt:lpstr>
      <vt:lpstr>Using a Walker</vt:lpstr>
      <vt:lpstr>After Surgery</vt:lpstr>
      <vt:lpstr>After Surgery Cont.</vt:lpstr>
      <vt:lpstr>Questions?</vt:lpstr>
    </vt:vector>
  </TitlesOfParts>
  <Company>Brattleboro Memorial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Management</dc:title>
  <dc:creator>Lisa Eaton</dc:creator>
  <cp:lastModifiedBy>Ashley Rice</cp:lastModifiedBy>
  <cp:revision>324</cp:revision>
  <cp:lastPrinted>2022-10-10T13:19:20Z</cp:lastPrinted>
  <dcterms:created xsi:type="dcterms:W3CDTF">2010-11-01T12:52:09Z</dcterms:created>
  <dcterms:modified xsi:type="dcterms:W3CDTF">2023-08-01T16:01:11Z</dcterms:modified>
</cp:coreProperties>
</file>